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5.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6.xml" ContentType="application/inkml+xml"/>
  <Override PartName="/ppt/ink/ink7.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8.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9.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0.xml" ContentType="application/inkml+xml"/>
  <Override PartName="/ppt/ink/ink11.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2.xml" ContentType="application/inkml+xml"/>
  <Override PartName="/ppt/ink/ink13.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5" r:id="rId2"/>
    <p:sldId id="310" r:id="rId3"/>
    <p:sldId id="343" r:id="rId4"/>
    <p:sldId id="320" r:id="rId5"/>
    <p:sldId id="322" r:id="rId6"/>
    <p:sldId id="327" r:id="rId7"/>
    <p:sldId id="326" r:id="rId8"/>
    <p:sldId id="325" r:id="rId9"/>
    <p:sldId id="323" r:id="rId10"/>
    <p:sldId id="335" r:id="rId11"/>
    <p:sldId id="339" r:id="rId12"/>
    <p:sldId id="333" r:id="rId13"/>
    <p:sldId id="332" r:id="rId14"/>
    <p:sldId id="330" r:id="rId15"/>
    <p:sldId id="337" r:id="rId16"/>
    <p:sldId id="336" r:id="rId17"/>
    <p:sldId id="346" r:id="rId18"/>
    <p:sldId id="347" r:id="rId19"/>
    <p:sldId id="348" r:id="rId20"/>
    <p:sldId id="329" r:id="rId21"/>
    <p:sldId id="350" r:id="rId22"/>
    <p:sldId id="352" r:id="rId23"/>
    <p:sldId id="354" r:id="rId24"/>
    <p:sldId id="355" r:id="rId25"/>
    <p:sldId id="356" r:id="rId26"/>
    <p:sldId id="357" r:id="rId27"/>
    <p:sldId id="358" r:id="rId28"/>
    <p:sldId id="360" r:id="rId29"/>
    <p:sldId id="361" r:id="rId30"/>
    <p:sldId id="362" r:id="rId31"/>
  </p:sldIdLst>
  <p:sldSz cx="12192000" cy="6858000"/>
  <p:notesSz cx="7026275" cy="9312275"/>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DF268-BDE1-4EB6-8D00-40C628787DCE}" v="7" dt="2023-03-30T19:34:30.5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78" autoAdjust="0"/>
  </p:normalViewPr>
  <p:slideViewPr>
    <p:cSldViewPr snapToGrid="0">
      <p:cViewPr varScale="1">
        <p:scale>
          <a:sx n="75" d="100"/>
          <a:sy n="75" d="100"/>
        </p:scale>
        <p:origin x="946" y="43"/>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a:p>
        </p:txBody>
      </p:sp>
      <p:sp>
        <p:nvSpPr>
          <p:cNvPr id="3" name="Date Placeholder 2"/>
          <p:cNvSpPr>
            <a:spLocks noGrp="1"/>
          </p:cNvSpPr>
          <p:nvPr>
            <p:ph type="dt" sz="quarter" idx="1"/>
          </p:nvPr>
        </p:nvSpPr>
        <p:spPr>
          <a:xfrm>
            <a:off x="3979930" y="0"/>
            <a:ext cx="3044719" cy="467231"/>
          </a:xfrm>
          <a:prstGeom prst="rect">
            <a:avLst/>
          </a:prstGeom>
        </p:spPr>
        <p:txBody>
          <a:bodyPr vert="horz" lIns="93360" tIns="46680" rIns="93360" bIns="46680" rtlCol="0"/>
          <a:lstStyle>
            <a:lvl1pPr algn="r">
              <a:defRPr sz="1200"/>
            </a:lvl1pPr>
          </a:lstStyle>
          <a:p>
            <a:fld id="{59088EAF-6ECA-4616-85EF-35AA19C641F3}" type="datetimeFigureOut">
              <a:rPr lang="en-US"/>
              <a:t>4/3/2023</a:t>
            </a:fld>
            <a:endParaRPr/>
          </a:p>
        </p:txBody>
      </p:sp>
      <p:sp>
        <p:nvSpPr>
          <p:cNvPr id="4" name="Footer Placeholder 3"/>
          <p:cNvSpPr>
            <a:spLocks noGrp="1"/>
          </p:cNvSpPr>
          <p:nvPr>
            <p:ph type="ftr" sz="quarter" idx="2"/>
          </p:nvPr>
        </p:nvSpPr>
        <p:spPr>
          <a:xfrm>
            <a:off x="0" y="8845046"/>
            <a:ext cx="3044719" cy="467230"/>
          </a:xfrm>
          <a:prstGeom prst="rect">
            <a:avLst/>
          </a:prstGeom>
        </p:spPr>
        <p:txBody>
          <a:bodyPr vert="horz" lIns="93360" tIns="46680" rIns="93360" bIns="46680" rtlCol="0" anchor="b"/>
          <a:lstStyle>
            <a:lvl1pPr algn="l">
              <a:defRPr sz="1200"/>
            </a:lvl1pPr>
          </a:lstStyle>
          <a:p>
            <a:endParaRPr/>
          </a:p>
        </p:txBody>
      </p:sp>
      <p:sp>
        <p:nvSpPr>
          <p:cNvPr id="5" name="Slide Number Placeholder 4"/>
          <p:cNvSpPr>
            <a:spLocks noGrp="1"/>
          </p:cNvSpPr>
          <p:nvPr>
            <p:ph type="sldNum" sz="quarter" idx="3"/>
          </p:nvPr>
        </p:nvSpPr>
        <p:spPr>
          <a:xfrm>
            <a:off x="3979930" y="8845046"/>
            <a:ext cx="3044719" cy="467230"/>
          </a:xfrm>
          <a:prstGeom prst="rect">
            <a:avLst/>
          </a:prstGeom>
        </p:spPr>
        <p:txBody>
          <a:bodyPr vert="horz" lIns="93360" tIns="46680" rIns="93360" bIns="4668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3T19:56:06.9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0,'57'0,"219"5,-198 0,119 23,8 8,-135-28,-1-3,101-6,-62-1,1809 1,-1726-12,-28-1,617 11,-403 6,2031-3,-2385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7-21T18:48:37.2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92,'7206'0,"-7045"-6,191-32,-212 25,221 9,-199 6,126-1,743-14,541-8,-1075 23,3839-2,-3792 16,36 0,1615-17,-2169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1T13:30:07.5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1 114,'6'-5,"0"0,0 0,1 1,-1 0,1 0,0 0,1 1,-1 0,0 1,1-1,7 0,14-2,49-2,-20 2,758-47,1963 54,-2732 0,57 11,-56-7,54 2,52 6,-7 1,181 15,-104-5,-135-18,308 14,-354-19,59 10,33 1,726-11,-416-4,1395 2,-1795-2,56-10,26-1,565 10,-356 5,-269-3,100-15,61-13,-130 20,185 6,-138 6,1017-3,-1142 1,-1 1,37 8,-34-5,39 4,52 5,-74-8,49 3,-25-8,-18-2,1 3,0 1,79 17,-74-9,0-2,1-3,0-2,70-4,1026-2,-604 3,-515-2,-1-2,30-6,40-5,-22 12,-23 0,82-11,83-16,-141 21,1 2,111 8,-59 0,290-2,-383-1,60-12,13 0,366 10,-245 6,-212-3,39-1,0 3,86 13,51 14,-132-21,0-3,116-6,-65-1,1839 2,-1931-1,-1-1,37-9,-36 6,1 1,26-1,204 4,-114 2,-104 1,60 11,-57-7,44 2,526-7,-294-3,523 2,-814 1,-1 2,41 9,-3 0,-1-2,-17-3,79 5,-97-12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6T20:24:51.3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1 114,'560'0,"-534"1,1 2,-2 1,1 2,0 0,46 19,17 3,-69-24,1 0,-1-2,1-1,38-2,-39 0,1 1,-1 1,0 0,0 1,22 6,-15-1,-1-2,1-1,41 2,86-8,-54 0,-19 3,88-3,-166 2,-1 0,0 0,1-1,-1 1,0-1,0 1,0-1,1 0,-1 1,0-1,0 0,0-1,0 1,0 0,-1 0,1-1,0 1,-1-1,1 0,-1 1,1-1,-1 0,0 0,1 0,-1 0,0 0,0 0,-1 0,1-1,0 1,-1 0,1 0,-1 0,0-3,0 1,0 0,-1 1,1-1,-1 1,0-1,0 1,0-1,-1 1,1 0,-1 0,0-1,1 1,-2 0,1 0,0 1,0-1,-1 0,0 1,1 0,-1-1,-3-1,-4-1,0 1,-1 0,1 0,-1 1,1 0,-14-1,-27-7,32 5,-3-2,-1 1,0 2,0 0,-25-1,-65-8,73 8,-59-3,-990 11,1080-3,0 2,0-1,0 1,-1 1,2 0,-1 0,-16 7,21-8,1 1,0 0,0 0,0 0,0 0,0 0,0 1,0 0,1-1,0 1,-1 0,1 0,0 0,0 0,1 1,-1-1,1 0,-1 1,1-1,0 1,-1 7,-1 12,1 1,2 0,0-1,1 1,1 0,6 25,-6-43,0 0,0 0,0 0,1-1,-1 1,1-1,1 1,-1-1,1 0,0 0,0-1,0 1,1-1,0 0,0 0,0-1,8 6,-3-5,0 0,1 0,-1-1,0 0,1-1,0 0,0 0,0-1,12-1,1319-3,-1315 2,-1-2,37-8,-35 6,51-4,4 8,-59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6T20:28:20.7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55,'108'-2,"120"4,-142 12,-56-9,49 4,380-8,-220-3,-218 1,0-1,37-9,-35 6,-1 1,28-1,-31 3,-1 0,1-2,-1 0,31-12,28-6,-57 19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3T19:56:11.0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32,'4'-1,"0"1,-1-1,1 0,-1-1,1 1,6-4,17-6,25 5,0 2,98 5,-56 2,165 14,-67-9,-40-4,-44 9,41 1,5 0,19 0,805-15,-945 0,59-12,15 0,-38 11,-20 1,56-8,66-4,-72 8,-11-8,-57 8,50-3,688 6,-372 4,635-2,-1008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0T18:28:38.6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1,'482'0,"-457"1,0 2,33 7,-29-5,36 3,74-8,29 2,-9 22,-80-10,35-1,0-6,132-8,-84-1,2541 2,-2673-2,-1-1,33-7,-30 4,47-2,497 7,-277 3,-271-4,0 0,33-9,-31 6,48-4,39 10,48-2,-50-23,-93 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30T18:28:54.3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0 114,'59'1,"-31"1,0-2,-1 0,1-2,46-10,51-13,-70 15,127-18,-148 20,4-1,1 1,0 2,52-2,701 9,-768 1,0 0,35 8,31 4,15 0,-70-8,51 3,28-11,53 4,-98 11,-52-8,1-2,21 3,93-6,17 1,-81 12,-50-8,0-2,20 3,285-4,-167-4,-134 3,-1 2,38 7,-37-4,2-2,25 1,80-6,-74-1,1 3,88 12,-49-2,-1-3,155-7,-105-3,330 2,-450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1T13:27:01.2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58,'14'0,"394"18,-274-10,-44-3,74 21,-33-4,-4-18,-21-1,-77 1,0 1,35 12,36 6,-25-17,145-5,-95-3,-66 3,-33 1,0-2,1-1,-1 0,50-11,-31 1,50-4,-36 6,72-19,-103 23,1 1,41-1,24-2,46-26,-137 32,21-4,-1 1,1 1,0 2,37 1,-34 0,0 0,0-2,30-5,-7-1,1 3,0 2,75 4,70-3,-129-11,-49 8,-1 1,22-1,318 2,-184 6,1028-3,-1173 1,-1 2,33 7,-30-5,47 4,-24-8,-4-1,-1 3,53 9,117 17,-160-21,0-3,1-3,59-5,80 3,-93 13,-66-7,59 3,92-12,139 5,-227 12,-63-8,48 2,72-10,78 4,-151 11,-56-7,49 3,454-8,-257-3,-252 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3T16:22:59.2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58,'8'0,"-1"-2,0 1,0-1,1 0,7-4,14-4,9 0,0 2,1 1,74-3,-82 10,0 1,1 2,53 12,-34-6,-36-6,0-1,0 2,-1-1,0 2,18 8,-13-5,0-1,0-1,0 0,35 4,-7 0,-3-4,1-1,0-2,78-6,-27 1,-24 2,-72 0,0 0,0 0,0 0,0 0,0 0,0 0,0 0,0 0,0 0,0 1,0-1,0 0,0 0,0 0,0 0,0 0,0 0,0 0,0 0,0 0,0 0,0 1,0-1,0 0,0 0,0 0,0 0,0 0,0 0,0 0,0 0,0 0,0 0,0 0,0 1,0-1,0 0,0 0,0 0,1 0,-1 0,0 0,0 0,0 0,0 0,0 0,0 0,0 0,0 0,0 0,0 0,1 0,-1 0,0 0,0 0,0 0,0 0,0 0,0 0,0 0,0 0,0 0,0 0,1 0,-1 0,0 0,0 0,-10 7,-17 8,23-14,-18 9,-2-1,1-1,-42 7,41-9,-15 0,-1-1,1-3,-1-1,-40-4,-8 1,11 0,-96 5,157-1,1 1,0 1,0 1,0 0,0 1,-25 14,-7 2,31-16,0-2,-1 0,1-1,-1-1,1 0,-1-2,0 1,0-2,-18-3,6-4,22 1,7 7,1-1,-1 1,0-1,1 1,-1-1,1 1,-1-1,0 1,1 0,-1-1,1 1,-1 0,1-1,-1 1,1 0,-1 0,1 0,-1-1,1 1,0 0,-1 0,2 0,22-5,0 2,1 1,0 0,48 5,-12-1,737-1,-782-2,0-1,-1-1,1 0,14-5,-29 8,18-5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3T16:24:30.7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31,'578'0,"-531"2,56 10,38 2,-68-14,-40-2,1 3,-1 0,45 9,-14 0,1-3,-1-3,99-6,-45 0,2077 2,-2165-2,1 0,29-8,-27 4,46-2,489 6,-273 4,5207-2,-5438-3,113-21,-8 1,304 16,-271 9,3093-2,-3271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1T13:27:35.0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3013 190,'-543'-22,"79"-11,-160-16,-368-16,928 66,3 1,1-3,-119-16,154 12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1T13:28:01.36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0,'42'1,"1"1,66 13,-7 0,-60-10,68 17,-59-10,85 8,-55-9,-45-6,54 9,158 5,533-20,-450 1,-312-1,-1-1,35-8,22-2,51 8,-70 4,107-16,-120 11,79-2,-74 6,53-8,16-3,1 5,121 8,-81 1,2157-2,-2290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3ABD2D7A-D230-4F91-BD59-0A39C2703BA8}" type="datetimeFigureOut">
              <a:rPr lang="en-US"/>
              <a:t>4/3/2023</a:t>
            </a:fld>
            <a:endParaRPr/>
          </a:p>
        </p:txBody>
      </p:sp>
      <p:sp>
        <p:nvSpPr>
          <p:cNvPr id="4" name="Slide Image Placeholder 3"/>
          <p:cNvSpPr>
            <a:spLocks noGrp="1" noRot="1" noChangeAspect="1"/>
          </p:cNvSpPr>
          <p:nvPr>
            <p:ph type="sldImg" idx="2"/>
          </p:nvPr>
        </p:nvSpPr>
        <p:spPr>
          <a:xfrm>
            <a:off x="407988" y="698500"/>
            <a:ext cx="6210300" cy="3492500"/>
          </a:xfrm>
          <a:prstGeom prst="rect">
            <a:avLst/>
          </a:prstGeom>
          <a:noFill/>
          <a:ln w="12700">
            <a:solidFill>
              <a:prstClr val="black"/>
            </a:solidFill>
          </a:ln>
        </p:spPr>
        <p:txBody>
          <a:bodyPr vert="horz" lIns="93360" tIns="46680" rIns="93360" bIns="46680" rtlCol="0" anchor="ctr"/>
          <a:lstStyle/>
          <a:p>
            <a:endParaRPr/>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Calibri" panose="020F0502020204030204" pitchFamily="34" charset="0"/>
              </a:rPr>
              <a:t>Welcome to Join Now - NEA-New Hampshire’s </a:t>
            </a:r>
            <a:r>
              <a:rPr lang="en-US" sz="1800" b="1" dirty="0">
                <a:latin typeface="Calibri" panose="020F0502020204030204" pitchFamily="34" charset="0"/>
                <a:ea typeface="Calibri" panose="020F0502020204030204" pitchFamily="34" charset="0"/>
              </a:rPr>
              <a:t>online process for enrolling new members. </a:t>
            </a:r>
            <a:endParaRPr lang="en-US" sz="1800" b="1"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2650952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Calibri" panose="020F0502020204030204" pitchFamily="34" charset="0"/>
                <a:ea typeface="Calibri" panose="020F0502020204030204" pitchFamily="34" charset="0"/>
              </a:rPr>
              <a:t>The new member will select their Hours Worked and their Step for the </a:t>
            </a:r>
            <a:r>
              <a:rPr lang="en-US" sz="1800" b="1" u="sng" dirty="0">
                <a:latin typeface="Calibri" panose="020F0502020204030204" pitchFamily="34" charset="0"/>
                <a:ea typeface="Calibri" panose="020F0502020204030204" pitchFamily="34" charset="0"/>
              </a:rPr>
              <a:t>membership year in which they are enrolling</a:t>
            </a:r>
            <a:r>
              <a:rPr lang="en-US" sz="1800" b="1" dirty="0">
                <a:latin typeface="Calibri" panose="020F0502020204030204" pitchFamily="34" charset="0"/>
                <a:ea typeface="Calibri" panose="020F0502020204030204" pitchFamily="34" charset="0"/>
              </a:rPr>
              <a:t>.  For example, a new member enrolling as an Early Enrollee should choose their step for the upcoming membership year. </a:t>
            </a:r>
          </a:p>
          <a:p>
            <a:endParaRPr lang="en-US" sz="1800" b="1" dirty="0">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Calibri" panose="020F0502020204030204" pitchFamily="34" charset="0"/>
                <a:ea typeface="Calibri" panose="020F0502020204030204" pitchFamily="34" charset="0"/>
              </a:rPr>
              <a:t>Step 1 </a:t>
            </a:r>
            <a:r>
              <a:rPr lang="en-US" sz="1800" b="1" i="1" dirty="0">
                <a:latin typeface="Calibri" panose="020F0502020204030204" pitchFamily="34" charset="0"/>
                <a:ea typeface="Calibri" panose="020F0502020204030204" pitchFamily="34" charset="0"/>
                <a:cs typeface="Calibri" panose="020F0502020204030204" pitchFamily="34" charset="0"/>
              </a:rPr>
              <a:t>= First Step on the Salary Schedule or Starting Base Wage; </a:t>
            </a:r>
            <a:r>
              <a:rPr lang="en-US" sz="1800" b="1" i="0" dirty="0">
                <a:latin typeface="Calibri" panose="020F0502020204030204" pitchFamily="34" charset="0"/>
                <a:ea typeface="Calibri" panose="020F0502020204030204" pitchFamily="34" charset="0"/>
                <a:cs typeface="Calibri" panose="020F0502020204030204" pitchFamily="34" charset="0"/>
              </a:rPr>
              <a:t>Step 2 </a:t>
            </a:r>
            <a:r>
              <a:rPr lang="en-US" sz="1800" b="1" i="1" dirty="0">
                <a:latin typeface="Calibri" panose="020F0502020204030204" pitchFamily="34" charset="0"/>
                <a:ea typeface="Calibri" panose="020F0502020204030204" pitchFamily="34" charset="0"/>
                <a:cs typeface="Calibri" panose="020F0502020204030204" pitchFamily="34" charset="0"/>
              </a:rPr>
              <a:t>= Second Step on the Salary Schedule or Second Year Negotiated Wage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(not first or second year in the school district or union).</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725271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Hours Worked choices are slightly different for the ESP membership category.  Just like with the paper membership form, new ESP members may need guidance from their local leader to figure out the correct response for their situation. For example, most ESPs that work full time </a:t>
            </a:r>
            <a:r>
              <a:rPr lang="en-US" sz="1800" b="1" i="1" u="sng" dirty="0">
                <a:latin typeface="Calibri" panose="020F0502020204030204" pitchFamily="34" charset="0"/>
                <a:ea typeface="Calibri" panose="020F0502020204030204" pitchFamily="34" charset="0"/>
                <a:cs typeface="Calibri" panose="020F0502020204030204" pitchFamily="34" charset="0"/>
              </a:rPr>
              <a:t>throughout the school year</a:t>
            </a:r>
            <a:r>
              <a:rPr lang="en-US" sz="1800" b="1" dirty="0">
                <a:latin typeface="Calibri" panose="020F0502020204030204" pitchFamily="34" charset="0"/>
                <a:ea typeface="Calibri" panose="020F0502020204030204" pitchFamily="34" charset="0"/>
                <a:cs typeface="Calibri" panose="020F0502020204030204" pitchFamily="34" charset="0"/>
              </a:rPr>
              <a:t> will qualify as Three Quarters Time – not Full Time. If a local leader is sending new members to Join Now, it would be helpful to tell them ahead of time what category and step they should choose. </a:t>
            </a:r>
            <a:endParaRPr lang="en-US" sz="18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1012940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sz="1800" b="1" dirty="0">
                <a:latin typeface="Calibri" panose="020F0502020204030204" pitchFamily="34" charset="0"/>
                <a:ea typeface="Calibri" panose="020F0502020204030204" pitchFamily="34" charset="0"/>
              </a:rPr>
              <a:t>The Hire Date and Referred By fields are not required but are useful information that we encourage new members to provide. If a new member lists someone in the referred by field, the UniServ Assistant will share that information with the local leader.</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1310742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Calibri" panose="020F0502020204030204" pitchFamily="34" charset="0"/>
              </a:rPr>
              <a:t>When all required Workplace Information fields have been completed, click “Continue” to move to the next screen.</a:t>
            </a:r>
          </a:p>
        </p:txBody>
      </p:sp>
      <p:sp>
        <p:nvSpPr>
          <p:cNvPr id="4" name="Slide Number Placeholder 3"/>
          <p:cNvSpPr>
            <a:spLocks noGrp="1"/>
          </p:cNvSpPr>
          <p:nvPr>
            <p:ph type="sldNum" sz="quarter" idx="5"/>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1719215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sz="1800" b="1" dirty="0">
                <a:latin typeface="Calibri" panose="020F0502020204030204" pitchFamily="34" charset="0"/>
                <a:ea typeface="Calibri" panose="020F0502020204030204" pitchFamily="34" charset="0"/>
              </a:rPr>
              <a:t>The new member is now presented with an overview of their membership type, enrollment date, local affiliation, and disclaimers. </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2598906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Calibri" panose="020F0502020204030204" pitchFamily="34" charset="0"/>
                <a:ea typeface="Calibri" panose="020F0502020204030204" pitchFamily="34" charset="0"/>
              </a:rPr>
              <a:t>The disclaimers contain similar language as the paper membership form:  YES, I want to join; I agree to pay the annual dues; I understand this agreement is voluntary; and I understand that checking this box constitutes a legal digital signature. </a:t>
            </a:r>
          </a:p>
          <a:p>
            <a:endParaRPr lang="en-US" sz="1800" b="1" dirty="0">
              <a:latin typeface="Calibri" panose="020F0502020204030204" pitchFamily="34" charset="0"/>
              <a:ea typeface="Calibri" panose="020F0502020204030204" pitchFamily="34" charset="0"/>
            </a:endParaRPr>
          </a:p>
          <a:p>
            <a:r>
              <a:rPr lang="en-US" sz="1800" b="1" dirty="0">
                <a:latin typeface="Calibri" panose="020F0502020204030204" pitchFamily="34" charset="0"/>
                <a:ea typeface="Calibri" panose="020F0502020204030204" pitchFamily="34" charset="0"/>
              </a:rPr>
              <a:t>An important note about local dues – Join Now does </a:t>
            </a:r>
            <a:r>
              <a:rPr lang="en-US" sz="1800" b="1" u="sng" dirty="0">
                <a:latin typeface="Calibri" panose="020F0502020204030204" pitchFamily="34" charset="0"/>
                <a:ea typeface="Calibri" panose="020F0502020204030204" pitchFamily="34" charset="0"/>
              </a:rPr>
              <a:t>not</a:t>
            </a:r>
            <a:r>
              <a:rPr lang="en-US" sz="1800" b="1" dirty="0">
                <a:latin typeface="Calibri" panose="020F0502020204030204" pitchFamily="34" charset="0"/>
                <a:ea typeface="Calibri" panose="020F0502020204030204" pitchFamily="34" charset="0"/>
              </a:rPr>
              <a:t> account for local dues unless a local is set up in our system for us to collect their local dues through EasyPay.  The new member is advised that they will be responsible for local dues and someone from their local will contact them. </a:t>
            </a:r>
            <a:r>
              <a:rPr lang="en-US" sz="1800" i="1" dirty="0">
                <a:latin typeface="Calibri" panose="020F0502020204030204" pitchFamily="34" charset="0"/>
                <a:ea typeface="Calibri" panose="020F0502020204030204" pitchFamily="34" charset="0"/>
              </a:rPr>
              <a:t>(NOTE THE HIGHLIGHTED SECTION ON THIS SCREEN). </a:t>
            </a:r>
            <a:r>
              <a:rPr lang="en-US" sz="1800" b="1" dirty="0">
                <a:latin typeface="Calibri" panose="020F0502020204030204" pitchFamily="34" charset="0"/>
                <a:ea typeface="Calibri" panose="020F0502020204030204" pitchFamily="34" charset="0"/>
              </a:rPr>
              <a:t>After reviewing, check </a:t>
            </a:r>
            <a:r>
              <a:rPr lang="en-US" sz="1800" b="1" u="sng" dirty="0">
                <a:latin typeface="Calibri" panose="020F0502020204030204" pitchFamily="34" charset="0"/>
                <a:ea typeface="Calibri" panose="020F0502020204030204" pitchFamily="34" charset="0"/>
              </a:rPr>
              <a:t>all four boxes</a:t>
            </a:r>
            <a:r>
              <a:rPr lang="en-US" sz="1800" b="1" dirty="0">
                <a:latin typeface="Calibri" panose="020F0502020204030204" pitchFamily="34" charset="0"/>
                <a:ea typeface="Calibri" panose="020F0502020204030204" pitchFamily="34" charset="0"/>
              </a:rPr>
              <a:t> to indicate agreement and hit “Continue.” </a:t>
            </a:r>
            <a:endParaRPr lang="en-US" sz="1800" dirty="0">
              <a:latin typeface="Calibri" panose="020F0502020204030204" pitchFamily="34" charset="0"/>
              <a:ea typeface="Calibri" panose="020F0502020204030204" pitchFamily="34" charset="0"/>
            </a:endParaRPr>
          </a:p>
          <a:p>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3089463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Calibri" panose="020F0502020204030204" pitchFamily="34" charset="0"/>
                <a:ea typeface="Calibri" panose="020F0502020204030204" pitchFamily="34" charset="0"/>
              </a:rPr>
              <a:t>As with the paper membership form, the new member has the option to support elected officials who support public education. These are VOLUNTARY CONTRIBUTIONS. By contributing to the NEA Fund and NEA-NH’s Apple Corps fund, the new member will help advance policies impacting our students, our members, and public education. The new member can select the checkboxes next to the funds and enter contribution amounts, if desired. Check the box to indicate agreement to the terms and click Continue. The new member can also simply click CONTINUE to skip this page.  </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2315075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7"/>
              </a:spcAft>
            </a:pPr>
            <a:r>
              <a:rPr lang="en-US" sz="1800" b="1" dirty="0">
                <a:latin typeface="Calibri" panose="020F0502020204030204" pitchFamily="34" charset="0"/>
                <a:ea typeface="Calibri" panose="020F0502020204030204" pitchFamily="34" charset="0"/>
              </a:rPr>
              <a:t>The new member is now given a choice of several Payment Methods.  Select a payment method and hit CONTINUE to be provided with the </a:t>
            </a:r>
            <a:r>
              <a:rPr lang="en-US" sz="1800" b="1" u="sng" dirty="0">
                <a:latin typeface="Calibri" panose="020F0502020204030204" pitchFamily="34" charset="0"/>
                <a:ea typeface="Calibri" panose="020F0502020204030204" pitchFamily="34" charset="0"/>
              </a:rPr>
              <a:t>Dues and Contributions Total</a:t>
            </a:r>
            <a:r>
              <a:rPr lang="en-US" sz="1800" b="1" u="none" dirty="0">
                <a:latin typeface="Calibri" panose="020F0502020204030204" pitchFamily="34" charset="0"/>
                <a:ea typeface="Calibri" panose="020F0502020204030204" pitchFamily="34" charset="0"/>
              </a:rPr>
              <a:t> </a:t>
            </a:r>
            <a:r>
              <a:rPr lang="en-US" sz="1800" b="1" dirty="0">
                <a:latin typeface="Calibri" panose="020F0502020204030204" pitchFamily="34" charset="0"/>
                <a:ea typeface="Calibri" panose="020F0502020204030204" pitchFamily="34" charset="0"/>
              </a:rPr>
              <a:t>as well as additional information and/or questions pertaining to that payment method choice. If the new member is enrolling as an Early Enrollee, they will see the Green Banner across the top explaining that their first payment will not be due until </a:t>
            </a:r>
            <a:r>
              <a:rPr lang="en-US" sz="1800" b="1">
                <a:latin typeface="Calibri" panose="020F0502020204030204" pitchFamily="34" charset="0"/>
                <a:ea typeface="Calibri" panose="020F0502020204030204" pitchFamily="34" charset="0"/>
              </a:rPr>
              <a:t>after September 1.</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17</a:t>
            </a:fld>
            <a:endParaRPr lang="en-US"/>
          </a:p>
        </p:txBody>
      </p:sp>
    </p:spTree>
    <p:extLst>
      <p:ext uri="{BB962C8B-B14F-4D97-AF65-F5344CB8AC3E}">
        <p14:creationId xmlns:p14="http://schemas.microsoft.com/office/powerpoint/2010/main" val="885687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lnSpc>
                <a:spcPct val="107000"/>
              </a:lnSpc>
              <a:spcAft>
                <a:spcPts val="817"/>
              </a:spcAft>
              <a:defRPr/>
            </a:pPr>
            <a:r>
              <a:rPr lang="en-US" sz="1800" b="1" dirty="0">
                <a:solidFill>
                  <a:srgbClr val="000000"/>
                </a:solidFill>
                <a:latin typeface="Calibri" panose="020F0502020204030204" pitchFamily="34" charset="0"/>
                <a:ea typeface="Calibri" panose="020F0502020204030204" pitchFamily="34" charset="0"/>
              </a:rPr>
              <a:t>The CHECK Payment Method is for 1 payment in full.  The system directs the new member to send the check to NEA-NH. However, if the new member has not already mailed the check to NEA-NH, please ask them to make the check </a:t>
            </a:r>
            <a:r>
              <a:rPr lang="en-US" sz="1800" b="1" i="1" dirty="0">
                <a:solidFill>
                  <a:srgbClr val="000000"/>
                </a:solidFill>
                <a:latin typeface="Calibri" panose="020F0502020204030204" pitchFamily="34" charset="0"/>
                <a:ea typeface="Calibri" panose="020F0502020204030204" pitchFamily="34" charset="0"/>
              </a:rPr>
              <a:t>payable to the local </a:t>
            </a:r>
            <a:r>
              <a:rPr lang="en-US" sz="1800" b="1" dirty="0">
                <a:solidFill>
                  <a:srgbClr val="000000"/>
                </a:solidFill>
                <a:latin typeface="Calibri" panose="020F0502020204030204" pitchFamily="34" charset="0"/>
                <a:ea typeface="Calibri" panose="020F0502020204030204" pitchFamily="34" charset="0"/>
              </a:rPr>
              <a:t>and submit it to your local treasurer. </a:t>
            </a:r>
            <a:r>
              <a:rPr lang="en-US" sz="1800" b="1" dirty="0">
                <a:latin typeface="Calibri" panose="020F0502020204030204" pitchFamily="34" charset="0"/>
                <a:ea typeface="Calibri" panose="020F0502020204030204" pitchFamily="34" charset="0"/>
              </a:rPr>
              <a:t>In this example, you’ll notice that since the new member joined on 2/13/2023, the system has automatically prorated the dues for the remainder of the 2022/2023 membership year.</a:t>
            </a:r>
            <a:endParaRPr lang="en-US" sz="1800" dirty="0">
              <a:solidFill>
                <a:srgbClr val="000000"/>
              </a:solidFill>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defTabSz="933602">
              <a:defRPr/>
            </a:pPr>
            <a:fld id="{F93199CD-3E1B-4AE6-990F-76F925F5EA9F}" type="slidenum">
              <a:rPr lang="en-US">
                <a:solidFill>
                  <a:srgbClr val="000000"/>
                </a:solidFill>
                <a:latin typeface="Corbel"/>
              </a:rPr>
              <a:pPr defTabSz="933602">
                <a:defRPr/>
              </a:pPr>
              <a:t>18</a:t>
            </a:fld>
            <a:endParaRPr lang="en-US">
              <a:solidFill>
                <a:srgbClr val="000000"/>
              </a:solidFill>
              <a:latin typeface="Corbel"/>
            </a:endParaRPr>
          </a:p>
        </p:txBody>
      </p:sp>
    </p:spTree>
    <p:extLst>
      <p:ext uri="{BB962C8B-B14F-4D97-AF65-F5344CB8AC3E}">
        <p14:creationId xmlns:p14="http://schemas.microsoft.com/office/powerpoint/2010/main" val="2022893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Calibri" panose="020F0502020204030204" pitchFamily="34" charset="0"/>
                <a:ea typeface="Calibri" panose="020F0502020204030204" pitchFamily="34" charset="0"/>
              </a:rPr>
              <a:t>The Electronic Funds Transfer Payment Method (EFT) gives the new member the choice of paying in one single payment annually from their bank account or they can spread the payments out over time.</a:t>
            </a:r>
            <a:endParaRPr lang="en-US" sz="1800" dirty="0"/>
          </a:p>
        </p:txBody>
      </p:sp>
      <p:sp>
        <p:nvSpPr>
          <p:cNvPr id="4" name="Slide Number Placeholder 3"/>
          <p:cNvSpPr>
            <a:spLocks noGrp="1"/>
          </p:cNvSpPr>
          <p:nvPr>
            <p:ph type="sldNum" sz="quarter" idx="5"/>
          </p:nvPr>
        </p:nvSpPr>
        <p:spPr/>
        <p:txBody>
          <a:bodyPr/>
          <a:lstStyle/>
          <a:p>
            <a:fld id="{F93199CD-3E1B-4AE6-990F-76F925F5EA9F}" type="slidenum">
              <a:rPr lang="en-US" smtClean="0"/>
              <a:t>19</a:t>
            </a:fld>
            <a:endParaRPr lang="en-US"/>
          </a:p>
        </p:txBody>
      </p:sp>
    </p:spTree>
    <p:extLst>
      <p:ext uri="{BB962C8B-B14F-4D97-AF65-F5344CB8AC3E}">
        <p14:creationId xmlns:p14="http://schemas.microsoft.com/office/powerpoint/2010/main" val="404002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sz="1800" b="1" dirty="0">
                <a:latin typeface="Calibri" panose="020F0502020204030204" pitchFamily="34" charset="0"/>
                <a:ea typeface="Calibri" panose="020F0502020204030204" pitchFamily="34" charset="0"/>
                <a:cs typeface="Calibri" panose="020F0502020204030204" pitchFamily="34" charset="0"/>
              </a:rPr>
              <a:t>Join Now is easy, user-friendly, and requires no paper enrollment form. The new member will be automatically enrolled into our membership system and a copy of the new member’s enrollment information will be forwarded to the local. Eventually we would love to see all new members join through Join Now, but your local can continue to use paper forms if you choose – we won’t be taking that option away.  Join Now is another tool to help you in your membership recruitment efforts.</a:t>
            </a:r>
          </a:p>
          <a:p>
            <a:pPr defTabSz="933602">
              <a:defRPr/>
            </a:pPr>
            <a:endParaRPr lang="en-US" sz="1800" b="1" dirty="0">
              <a:latin typeface="Calibri" panose="020F0502020204030204" pitchFamily="34" charset="0"/>
              <a:ea typeface="Calibri" panose="020F0502020204030204" pitchFamily="34" charset="0"/>
              <a:cs typeface="Calibri" panose="020F0502020204030204" pitchFamily="34" charset="0"/>
            </a:endParaRPr>
          </a:p>
          <a:p>
            <a:r>
              <a:rPr lang="en-US" sz="1800" b="1" dirty="0">
                <a:latin typeface="Calibri" panose="020F0502020204030204" pitchFamily="34" charset="0"/>
                <a:ea typeface="Calibri" panose="020F0502020204030204" pitchFamily="34" charset="0"/>
                <a:cs typeface="Calibri" panose="020F0502020204030204" pitchFamily="34" charset="0"/>
              </a:rPr>
              <a:t>There are several easy options for accessing Join Now: Text Join to 48744; Scan the QR code; enter the URL for the direct Join Now link; or click on the Join Now banner from the NEA-NH website: https://neanh.org/</a:t>
            </a:r>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2</a:t>
            </a:fld>
            <a:endParaRPr lang="en-US"/>
          </a:p>
        </p:txBody>
      </p:sp>
    </p:spTree>
    <p:extLst>
      <p:ext uri="{BB962C8B-B14F-4D97-AF65-F5344CB8AC3E}">
        <p14:creationId xmlns:p14="http://schemas.microsoft.com/office/powerpoint/2010/main" val="1274670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Calibri" panose="020F0502020204030204" pitchFamily="34" charset="0"/>
                <a:ea typeface="Calibri" panose="020F0502020204030204" pitchFamily="34" charset="0"/>
              </a:rPr>
              <a:t>If spreading out payments, the new member can click VIEW SCHEDULE to see the deduction schedule.  </a:t>
            </a:r>
            <a:r>
              <a:rPr lang="en-US" sz="1800" b="1" i="1" dirty="0">
                <a:latin typeface="Calibri" panose="020F0502020204030204" pitchFamily="34" charset="0"/>
                <a:ea typeface="Calibri" panose="020F0502020204030204" pitchFamily="34" charset="0"/>
              </a:rPr>
              <a:t>If the local is set up for EasyPay, there will be a specific deduction schedule over the course of the school year;</a:t>
            </a:r>
            <a:r>
              <a:rPr lang="en-US" sz="1800" b="1" dirty="0">
                <a:latin typeface="Calibri" panose="020F0502020204030204" pitchFamily="34" charset="0"/>
                <a:ea typeface="Calibri" panose="020F0502020204030204" pitchFamily="34" charset="0"/>
              </a:rPr>
              <a:t> </a:t>
            </a:r>
            <a:r>
              <a:rPr lang="en-US" sz="1800" b="1" i="1" dirty="0">
                <a:latin typeface="Calibri" panose="020F0502020204030204" pitchFamily="34" charset="0"/>
                <a:ea typeface="Calibri" panose="020F0502020204030204" pitchFamily="34" charset="0"/>
              </a:rPr>
              <a:t>if they are not set up for EasyPay, their deductions will be spread out over 12 months.</a:t>
            </a:r>
            <a:r>
              <a:rPr lang="en-US" sz="1800" b="1" dirty="0">
                <a:latin typeface="Calibri" panose="020F0502020204030204" pitchFamily="34" charset="0"/>
                <a:ea typeface="Calibri" panose="020F0502020204030204" pitchFamily="34" charset="0"/>
              </a:rPr>
              <a:t> In this example, the new member joined on 2/13/2023 and has 7 payments remaining for the 2022/2023 membership year.</a:t>
            </a:r>
            <a:endParaRPr lang="en-US" b="1" dirty="0"/>
          </a:p>
        </p:txBody>
      </p:sp>
      <p:sp>
        <p:nvSpPr>
          <p:cNvPr id="4" name="Slide Number Placeholder 3"/>
          <p:cNvSpPr>
            <a:spLocks noGrp="1"/>
          </p:cNvSpPr>
          <p:nvPr>
            <p:ph type="sldNum" sz="quarter" idx="5"/>
          </p:nvPr>
        </p:nvSpPr>
        <p:spPr/>
        <p:txBody>
          <a:bodyPr/>
          <a:lstStyle/>
          <a:p>
            <a:fld id="{F93199CD-3E1B-4AE6-990F-76F925F5EA9F}" type="slidenum">
              <a:rPr lang="en-US" smtClean="0"/>
              <a:t>20</a:t>
            </a:fld>
            <a:endParaRPr lang="en-US"/>
          </a:p>
        </p:txBody>
      </p:sp>
    </p:spTree>
    <p:extLst>
      <p:ext uri="{BB962C8B-B14F-4D97-AF65-F5344CB8AC3E}">
        <p14:creationId xmlns:p14="http://schemas.microsoft.com/office/powerpoint/2010/main" val="1943277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sz="1800" b="1" dirty="0">
                <a:latin typeface="Calibri" panose="020F0502020204030204" pitchFamily="34" charset="0"/>
                <a:ea typeface="Calibri" panose="020F0502020204030204" pitchFamily="34" charset="0"/>
              </a:rPr>
              <a:t>The new member is prompted to enter their banking information and account type. Check the disclaimer boxes to authorize the deductions from the Checking or Savings account and hit CONTINUE.  There are similar disclaimers for all payment methods.</a:t>
            </a:r>
          </a:p>
          <a:p>
            <a:pPr defTabSz="933602">
              <a:defRPr/>
            </a:pP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defTabSz="933602">
              <a:defRPr/>
            </a:pPr>
            <a:fld id="{F93199CD-3E1B-4AE6-990F-76F925F5EA9F}" type="slidenum">
              <a:rPr lang="en-US">
                <a:solidFill>
                  <a:srgbClr val="000000"/>
                </a:solidFill>
                <a:latin typeface="Corbel"/>
              </a:rPr>
              <a:pPr defTabSz="933602">
                <a:defRPr/>
              </a:pPr>
              <a:t>21</a:t>
            </a:fld>
            <a:endParaRPr lang="en-US">
              <a:solidFill>
                <a:srgbClr val="000000"/>
              </a:solidFill>
              <a:latin typeface="Corbel"/>
            </a:endParaRPr>
          </a:p>
        </p:txBody>
      </p:sp>
    </p:spTree>
    <p:extLst>
      <p:ext uri="{BB962C8B-B14F-4D97-AF65-F5344CB8AC3E}">
        <p14:creationId xmlns:p14="http://schemas.microsoft.com/office/powerpoint/2010/main" val="271917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7"/>
              </a:spcAft>
            </a:pPr>
            <a:r>
              <a:rPr lang="en-US" sz="1800" b="1" dirty="0">
                <a:latin typeface="Calibri" panose="020F0502020204030204" pitchFamily="34" charset="0"/>
                <a:ea typeface="Calibri" panose="020F0502020204030204" pitchFamily="34" charset="0"/>
              </a:rPr>
              <a:t>The CREDIT CARD Payment Method is similar to EFT except there is only </a:t>
            </a:r>
            <a:r>
              <a:rPr lang="en-US" sz="1800" b="1" u="sng" dirty="0">
                <a:latin typeface="Calibri" panose="020F0502020204030204" pitchFamily="34" charset="0"/>
                <a:ea typeface="Calibri" panose="020F0502020204030204" pitchFamily="34" charset="0"/>
              </a:rPr>
              <a:t>one annual payment in full</a:t>
            </a:r>
            <a:r>
              <a:rPr lang="en-US" sz="1800" b="1" dirty="0">
                <a:latin typeface="Calibri" panose="020F0502020204030204" pitchFamily="34" charset="0"/>
                <a:ea typeface="Calibri" panose="020F0502020204030204" pitchFamily="34" charset="0"/>
              </a:rPr>
              <a:t>. The new member will enter their card information here, but their card will not be charged until the beginning of October. If a member joins mid-year like in this example, their card will be charged at the beginning of the month following the date they join. The authorization box explains that this charge continues year-to-year.</a:t>
            </a:r>
            <a:endParaRPr lang="en-US"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93199CD-3E1B-4AE6-990F-76F925F5EA9F}" type="slidenum">
              <a:rPr lang="en-US" smtClean="0"/>
              <a:t>22</a:t>
            </a:fld>
            <a:endParaRPr lang="en-US"/>
          </a:p>
        </p:txBody>
      </p:sp>
    </p:spTree>
    <p:extLst>
      <p:ext uri="{BB962C8B-B14F-4D97-AF65-F5344CB8AC3E}">
        <p14:creationId xmlns:p14="http://schemas.microsoft.com/office/powerpoint/2010/main" val="2646194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7"/>
              </a:spcAft>
            </a:pPr>
            <a:r>
              <a:rPr lang="en-US" sz="1800" b="1" dirty="0">
                <a:latin typeface="Calibri" panose="020F0502020204030204" pitchFamily="34" charset="0"/>
                <a:ea typeface="Calibri" panose="020F0502020204030204" pitchFamily="34" charset="0"/>
              </a:rPr>
              <a:t>PAYROLL DEDUCTION is also an available payment method choice. If your local does NOT offer payroll deduction, be sure to tell your new member </a:t>
            </a:r>
            <a:r>
              <a:rPr lang="en-US" sz="1800" b="1">
                <a:latin typeface="Calibri" panose="020F0502020204030204" pitchFamily="34" charset="0"/>
                <a:ea typeface="Calibri" panose="020F0502020204030204" pitchFamily="34" charset="0"/>
              </a:rPr>
              <a:t>to select </a:t>
            </a:r>
            <a:r>
              <a:rPr lang="en-US" sz="1800" b="1" dirty="0">
                <a:latin typeface="Calibri" panose="020F0502020204030204" pitchFamily="34" charset="0"/>
                <a:ea typeface="Calibri" panose="020F0502020204030204" pitchFamily="34" charset="0"/>
              </a:rPr>
              <a:t>a different payment method.</a:t>
            </a:r>
            <a:endParaRPr lang="en-US"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93199CD-3E1B-4AE6-990F-76F925F5EA9F}" type="slidenum">
              <a:rPr lang="en-US" smtClean="0"/>
              <a:t>23</a:t>
            </a:fld>
            <a:endParaRPr lang="en-US"/>
          </a:p>
        </p:txBody>
      </p:sp>
    </p:spTree>
    <p:extLst>
      <p:ext uri="{BB962C8B-B14F-4D97-AF65-F5344CB8AC3E}">
        <p14:creationId xmlns:p14="http://schemas.microsoft.com/office/powerpoint/2010/main" val="3947538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7"/>
              </a:spcAft>
            </a:pPr>
            <a:r>
              <a:rPr lang="en-US" sz="1800" b="1" dirty="0">
                <a:latin typeface="Calibri" panose="020F0502020204030204" pitchFamily="34" charset="0"/>
                <a:ea typeface="Calibri" panose="020F0502020204030204" pitchFamily="34" charset="0"/>
              </a:rPr>
              <a:t>By checking both Payroll deduction disclaimer boxes, the new member is authorizing the school district to make dues deductions. We know that there are employers that require a separate authorization form for payroll deduction, so NEA has added the highlighted statement to make the new member aware that further documentation might be needed. Check both boxes and hit CONTINUE.</a:t>
            </a:r>
            <a:endParaRPr lang="en-US"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93199CD-3E1B-4AE6-990F-76F925F5EA9F}" type="slidenum">
              <a:rPr lang="en-US" smtClean="0"/>
              <a:t>24</a:t>
            </a:fld>
            <a:endParaRPr lang="en-US"/>
          </a:p>
        </p:txBody>
      </p:sp>
    </p:spTree>
    <p:extLst>
      <p:ext uri="{BB962C8B-B14F-4D97-AF65-F5344CB8AC3E}">
        <p14:creationId xmlns:p14="http://schemas.microsoft.com/office/powerpoint/2010/main" val="1917471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lnSpc>
                <a:spcPct val="107000"/>
              </a:lnSpc>
              <a:spcAft>
                <a:spcPts val="817"/>
              </a:spcAft>
              <a:defRPr/>
            </a:pPr>
            <a:r>
              <a:rPr lang="en-US" sz="1800" b="1" dirty="0">
                <a:latin typeface="Calibri" panose="020F0502020204030204" pitchFamily="34" charset="0"/>
                <a:ea typeface="Calibri" panose="020F0502020204030204" pitchFamily="34" charset="0"/>
              </a:rPr>
              <a:t>This brings us to the Membership Review page. We are almost finished! All the information that has been entered and all disclaimers that have been accepted on the previous pages are put together here. </a:t>
            </a:r>
            <a:endParaRPr lang="en-US"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93199CD-3E1B-4AE6-990F-76F925F5EA9F}" type="slidenum">
              <a:rPr lang="en-US" smtClean="0"/>
              <a:t>25</a:t>
            </a:fld>
            <a:endParaRPr lang="en-US"/>
          </a:p>
        </p:txBody>
      </p:sp>
    </p:spTree>
    <p:extLst>
      <p:ext uri="{BB962C8B-B14F-4D97-AF65-F5344CB8AC3E}">
        <p14:creationId xmlns:p14="http://schemas.microsoft.com/office/powerpoint/2010/main" val="3454277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lnSpc>
                <a:spcPct val="107000"/>
              </a:lnSpc>
              <a:spcAft>
                <a:spcPts val="817"/>
              </a:spcAft>
              <a:defRPr/>
            </a:pPr>
            <a:r>
              <a:rPr lang="en-US" sz="1800" b="1">
                <a:latin typeface="Calibri" panose="020F0502020204030204" pitchFamily="34" charset="0"/>
                <a:ea typeface="Calibri" panose="020F0502020204030204" pitchFamily="34" charset="0"/>
              </a:rPr>
              <a:t>If everything looks correct, the new member will hit the green SUBMIT YOUR APPLICATION button or use the BACK button to make any needed corrections. They will have the opportunity to print a copy of their membership details and disclaimers at the next screen.</a:t>
            </a:r>
            <a:endParaRPr lang="en-US" sz="1800">
              <a:latin typeface="Calibri" panose="020F0502020204030204" pitchFamily="34" charset="0"/>
              <a:ea typeface="Calibri" panose="020F0502020204030204" pitchFamily="34" charset="0"/>
            </a:endParaRPr>
          </a:p>
          <a:p>
            <a:pPr>
              <a:lnSpc>
                <a:spcPct val="107000"/>
              </a:lnSpc>
              <a:spcAft>
                <a:spcPts val="817"/>
              </a:spcAft>
            </a:pPr>
            <a:endParaRPr lang="en-US" sz="180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93199CD-3E1B-4AE6-990F-76F925F5EA9F}" type="slidenum">
              <a:rPr lang="en-US" smtClean="0"/>
              <a:t>26</a:t>
            </a:fld>
            <a:endParaRPr lang="en-US"/>
          </a:p>
        </p:txBody>
      </p:sp>
    </p:spTree>
    <p:extLst>
      <p:ext uri="{BB962C8B-B14F-4D97-AF65-F5344CB8AC3E}">
        <p14:creationId xmlns:p14="http://schemas.microsoft.com/office/powerpoint/2010/main" val="1009016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7"/>
              </a:spcAft>
            </a:pPr>
            <a:r>
              <a:rPr lang="en-US" sz="1800" b="1" dirty="0">
                <a:latin typeface="Calibri" panose="020F0502020204030204" pitchFamily="34" charset="0"/>
                <a:ea typeface="Calibri" panose="020F0502020204030204" pitchFamily="34" charset="0"/>
              </a:rPr>
              <a:t>After submitting the application, the new member will see a “CONGRATULATIONS” message on the next page. They can print this page for their records, as it has all their membership information, including their Member ID number and the disclaimers they agreed to. </a:t>
            </a:r>
            <a:endParaRPr lang="en-US"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93199CD-3E1B-4AE6-990F-76F925F5EA9F}" type="slidenum">
              <a:rPr lang="en-US" smtClean="0"/>
              <a:t>27</a:t>
            </a:fld>
            <a:endParaRPr lang="en-US"/>
          </a:p>
        </p:txBody>
      </p:sp>
    </p:spTree>
    <p:extLst>
      <p:ext uri="{BB962C8B-B14F-4D97-AF65-F5344CB8AC3E}">
        <p14:creationId xmlns:p14="http://schemas.microsoft.com/office/powerpoint/2010/main" val="13078404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17"/>
              </a:spcAft>
              <a:buClrTx/>
              <a:buSzTx/>
              <a:buFontTx/>
              <a:buNone/>
              <a:tabLst/>
              <a:defRPr/>
            </a:pPr>
            <a:r>
              <a:rPr lang="en-US" sz="1800" b="1" dirty="0">
                <a:latin typeface="Calibri" panose="020F0502020204030204" pitchFamily="34" charset="0"/>
                <a:ea typeface="Calibri" panose="020F0502020204030204" pitchFamily="34" charset="0"/>
              </a:rPr>
              <a:t>Within approximately 10 to 15 minutes, the new member will receive a confirmation email. If they do NOT receive an email, it is possible that they missed the “SUBMIT YOUR APPLICATION” button and the membership is not complete. Please let the UniServ Assistant for your region know so they can research the issue. </a:t>
            </a:r>
          </a:p>
          <a:p>
            <a:pPr marL="0" marR="0" lvl="0" indent="0" algn="l" defTabSz="914400" rtl="0" eaLnBrk="1" fontAlgn="auto" latinLnBrk="0" hangingPunct="1">
              <a:lnSpc>
                <a:spcPct val="107000"/>
              </a:lnSpc>
              <a:spcBef>
                <a:spcPts val="0"/>
              </a:spcBef>
              <a:spcAft>
                <a:spcPts val="817"/>
              </a:spcAft>
              <a:buClrTx/>
              <a:buSzTx/>
              <a:buFontTx/>
              <a:buNone/>
              <a:tabLst/>
              <a:defRPr/>
            </a:pP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17"/>
              </a:spcAft>
              <a:buClrTx/>
              <a:buSzTx/>
              <a:buFontTx/>
              <a:buNone/>
              <a:tabLst/>
              <a:defRPr/>
            </a:pPr>
            <a:r>
              <a:rPr lang="en-US" sz="1800" b="1" dirty="0">
                <a:latin typeface="Calibri" panose="020F0502020204030204" pitchFamily="34" charset="0"/>
                <a:ea typeface="Calibri" panose="020F0502020204030204" pitchFamily="34" charset="0"/>
                <a:cs typeface="Calibri" panose="020F0502020204030204" pitchFamily="34" charset="0"/>
              </a:rPr>
              <a:t>The email the new member receives will look similar to this example.  It will have a short welcome and then a recap of all the information that was on the congratulations page, including the Member ID number and disclaimers. Your UniServ Assistant also gets a copy and will forward to the local this same confirmation email. The local will treat this confirmation email just as they would any other hard copy of a membership form and distribute copies as needed (i.e. Payroll office, copy for the local to keep). The new member will NOT need a copy because they receive the email when they join.  </a:t>
            </a:r>
          </a:p>
          <a:p>
            <a:pPr marL="0" marR="0" lvl="0" indent="0" algn="l" defTabSz="914400" rtl="0" eaLnBrk="1" fontAlgn="auto" latinLnBrk="0" hangingPunct="1">
              <a:lnSpc>
                <a:spcPct val="107000"/>
              </a:lnSpc>
              <a:spcBef>
                <a:spcPts val="0"/>
              </a:spcBef>
              <a:spcAft>
                <a:spcPts val="817"/>
              </a:spcAft>
              <a:buClrTx/>
              <a:buSzTx/>
              <a:buFontTx/>
              <a:buNone/>
              <a:tabLst/>
              <a:defRPr/>
            </a:pPr>
            <a:endParaRPr lang="en-US" sz="18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17"/>
              </a:spcAft>
              <a:buClrTx/>
              <a:buSzTx/>
              <a:buFontTx/>
              <a:buNone/>
              <a:tabLst/>
              <a:defRPr/>
            </a:pPr>
            <a:r>
              <a:rPr lang="en-US" sz="1800" b="1" dirty="0">
                <a:latin typeface="Calibri" panose="020F0502020204030204" pitchFamily="34" charset="0"/>
                <a:ea typeface="Calibri" panose="020F0502020204030204" pitchFamily="34" charset="0"/>
                <a:cs typeface="Calibri" panose="020F0502020204030204" pitchFamily="34" charset="0"/>
              </a:rPr>
              <a:t>We suggest reaching out to your new member to personally welcome them to your local association and to introduce them to your officers and building reps. Remember to also let them know the amount of your local dues and your process for collecting it. </a:t>
            </a:r>
          </a:p>
          <a:p>
            <a:pPr defTabSz="933602">
              <a:lnSpc>
                <a:spcPct val="107000"/>
              </a:lnSpc>
              <a:spcAft>
                <a:spcPts val="817"/>
              </a:spcAft>
              <a:defRPr/>
            </a:pPr>
            <a:endParaRPr lang="en-US" sz="1800" b="1"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17"/>
              </a:spcAft>
            </a:pPr>
            <a:endParaRPr lang="en-US" sz="18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F93199CD-3E1B-4AE6-990F-76F925F5EA9F}" type="slidenum">
              <a:rPr lang="en-US" smtClean="0"/>
              <a:t>28</a:t>
            </a:fld>
            <a:endParaRPr lang="en-US"/>
          </a:p>
        </p:txBody>
      </p:sp>
    </p:spTree>
    <p:extLst>
      <p:ext uri="{BB962C8B-B14F-4D97-AF65-F5344CB8AC3E}">
        <p14:creationId xmlns:p14="http://schemas.microsoft.com/office/powerpoint/2010/main" val="3879024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7"/>
              </a:spcAft>
            </a:pPr>
            <a:r>
              <a:rPr lang="en-US" sz="1800" b="1" dirty="0">
                <a:latin typeface="Calibri" panose="020F0502020204030204" pitchFamily="34" charset="0"/>
                <a:ea typeface="Calibri" panose="020F0502020204030204" pitchFamily="34" charset="0"/>
              </a:rPr>
              <a:t>Thank you for using Join Now.  If you have any questions, please contact the NEA-New Hampshire UniServ Assistant for your region.</a:t>
            </a:r>
          </a:p>
        </p:txBody>
      </p:sp>
      <p:sp>
        <p:nvSpPr>
          <p:cNvPr id="4" name="Slide Number Placeholder 3"/>
          <p:cNvSpPr>
            <a:spLocks noGrp="1"/>
          </p:cNvSpPr>
          <p:nvPr>
            <p:ph type="sldNum" sz="quarter" idx="5"/>
          </p:nvPr>
        </p:nvSpPr>
        <p:spPr/>
        <p:txBody>
          <a:bodyPr/>
          <a:lstStyle/>
          <a:p>
            <a:fld id="{F93199CD-3E1B-4AE6-990F-76F925F5EA9F}" type="slidenum">
              <a:rPr lang="en-US" smtClean="0"/>
              <a:t>29</a:t>
            </a:fld>
            <a:endParaRPr lang="en-US"/>
          </a:p>
        </p:txBody>
      </p:sp>
    </p:spTree>
    <p:extLst>
      <p:ext uri="{BB962C8B-B14F-4D97-AF65-F5344CB8AC3E}">
        <p14:creationId xmlns:p14="http://schemas.microsoft.com/office/powerpoint/2010/main" val="153397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Calibri" panose="020F0502020204030204" pitchFamily="34" charset="0"/>
                <a:ea typeface="Calibri" panose="020F0502020204030204" pitchFamily="34" charset="0"/>
              </a:rPr>
              <a:t>On the Join Now landing page, the new member will find information about the value of membership.  When they are ready to join, click “Join Now” anywhere on the page to begin the application.  </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1794379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a:p>
        </p:txBody>
      </p:sp>
      <p:sp>
        <p:nvSpPr>
          <p:cNvPr id="4" name="Slide Number Placeholder 3"/>
          <p:cNvSpPr>
            <a:spLocks noGrp="1"/>
          </p:cNvSpPr>
          <p:nvPr>
            <p:ph type="sldNum" sz="quarter" idx="5"/>
          </p:nvPr>
        </p:nvSpPr>
        <p:spPr/>
        <p:txBody>
          <a:bodyPr/>
          <a:lstStyle/>
          <a:p>
            <a:fld id="{F93199CD-3E1B-4AE6-990F-76F925F5EA9F}" type="slidenum">
              <a:rPr lang="en-US" smtClean="0"/>
              <a:t>30</a:t>
            </a:fld>
            <a:endParaRPr lang="en-US"/>
          </a:p>
        </p:txBody>
      </p:sp>
    </p:spTree>
    <p:extLst>
      <p:ext uri="{BB962C8B-B14F-4D97-AF65-F5344CB8AC3E}">
        <p14:creationId xmlns:p14="http://schemas.microsoft.com/office/powerpoint/2010/main" val="160337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sz="1800" b="1" dirty="0">
                <a:latin typeface="Calibri" panose="020F0502020204030204" pitchFamily="34" charset="0"/>
                <a:ea typeface="Calibri" panose="020F0502020204030204" pitchFamily="34" charset="0"/>
              </a:rPr>
              <a:t>Start by selecting the state.  Find New Hampshire by scrolling through the list or just start typing and it will automatically populate. Click the blue “CONTINUE” button. </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83842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sz="1800" b="1" dirty="0">
                <a:latin typeface="Calibri" panose="020F0502020204030204" pitchFamily="34" charset="0"/>
                <a:ea typeface="Calibri" panose="020F0502020204030204" pitchFamily="34" charset="0"/>
              </a:rPr>
              <a:t>The new member will fill in their contact information. The application asks for the same information as on the traditional paper membership form. To go back to a previous tab, </a:t>
            </a:r>
            <a:r>
              <a:rPr lang="en-US" sz="1800" b="1" dirty="0">
                <a:latin typeface="Calibri" panose="020F0502020204030204" pitchFamily="34" charset="0"/>
                <a:ea typeface="Calibri" panose="020F0502020204030204" pitchFamily="34" charset="0"/>
                <a:cs typeface="Calibri" panose="020F0502020204030204" pitchFamily="34" charset="0"/>
              </a:rPr>
              <a:t>a</a:t>
            </a:r>
            <a:r>
              <a:rPr lang="en-US" sz="1800" b="1" dirty="0">
                <a:latin typeface="Calibri" panose="020F0502020204030204" pitchFamily="34" charset="0"/>
                <a:ea typeface="Calibri" panose="020F0502020204030204" pitchFamily="34" charset="0"/>
              </a:rPr>
              <a:t>lways use the “BACK” navigation button at the bottom of each screen. Using the browser’s back arrow exits the application without saving any information. When everything looks good, click “CONTINUE.” Throughout the application process, the system will prompt for any missing information before moving to the next screen.</a:t>
            </a:r>
            <a:endParaRPr lang="en-US" sz="18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275013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Calibri" panose="020F0502020204030204" pitchFamily="34" charset="0"/>
                <a:cs typeface="Calibri" panose="020F0502020204030204" pitchFamily="34" charset="0"/>
              </a:rPr>
              <a:t>If the system doesn’t recognize the address as entered, the new member will be prompted to verify their address and/or House or Building Number.</a:t>
            </a:r>
          </a:p>
        </p:txBody>
      </p:sp>
      <p:sp>
        <p:nvSpPr>
          <p:cNvPr id="4" name="Slide Number Placeholder 3"/>
          <p:cNvSpPr>
            <a:spLocks noGrp="1"/>
          </p:cNvSpPr>
          <p:nvPr>
            <p:ph type="sldNum" sz="quarter" idx="5"/>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256162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Calibri" panose="020F0502020204030204" pitchFamily="34" charset="0"/>
                <a:ea typeface="Calibri" panose="020F0502020204030204" pitchFamily="34" charset="0"/>
                <a:cs typeface="Calibri" panose="020F0502020204030204" pitchFamily="34" charset="0"/>
              </a:rPr>
              <a:t>The new member will then select their MEMBERSHIP CATEGORY.  Click “Show More” for a detailed description of each category.  Only Certified and ESP memberships can be processed completely through Join Now. Clicking pre-retired, retired, or aspiring educator will take the new member to a different webpage where they can find more information about joining.</a:t>
            </a: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b="1" dirty="0">
                <a:latin typeface="Calibri" panose="020F0502020204030204" pitchFamily="34" charset="0"/>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Calibri" panose="020F0502020204030204" pitchFamily="34" charset="0"/>
            </a:endParaRPr>
          </a:p>
          <a:p>
            <a:r>
              <a:rPr lang="en-US" sz="1800" b="1" dirty="0">
                <a:latin typeface="Calibri" panose="020F0502020204030204" pitchFamily="34" charset="0"/>
                <a:ea typeface="Calibri" panose="020F0502020204030204" pitchFamily="34" charset="0"/>
                <a:cs typeface="Calibri" panose="020F0502020204030204" pitchFamily="34" charset="0"/>
              </a:rPr>
              <a:t>Select the desired MEMBERSHIP YEAR. Choices will vary depending on time of year. For Early Enrollment, Join Now </a:t>
            </a:r>
            <a:r>
              <a:rPr lang="en-US" sz="1800" b="1" u="sng" dirty="0">
                <a:latin typeface="Calibri" panose="020F0502020204030204" pitchFamily="34" charset="0"/>
                <a:ea typeface="Calibri" panose="020F0502020204030204" pitchFamily="34" charset="0"/>
                <a:cs typeface="Calibri" panose="020F0502020204030204" pitchFamily="34" charset="0"/>
              </a:rPr>
              <a:t>includes all pledge form language</a:t>
            </a:r>
            <a:r>
              <a:rPr lang="en-US" sz="1800" b="1" u="none" dirty="0">
                <a:latin typeface="Calibri" panose="020F0502020204030204" pitchFamily="34" charset="0"/>
                <a:ea typeface="Calibri" panose="020F0502020204030204" pitchFamily="34" charset="0"/>
                <a:cs typeface="Calibri" panose="020F0502020204030204" pitchFamily="34" charset="0"/>
              </a:rPr>
              <a:t> </a:t>
            </a:r>
            <a:r>
              <a:rPr lang="en-US" sz="1800" b="1" dirty="0">
                <a:latin typeface="Calibri" panose="020F0502020204030204" pitchFamily="34" charset="0"/>
                <a:ea typeface="Calibri" panose="020F0502020204030204" pitchFamily="34" charset="0"/>
                <a:cs typeface="Calibri" panose="020F0502020204030204" pitchFamily="34" charset="0"/>
              </a:rPr>
              <a:t>making enrollment super easy. If using paper forms for Early Enrollment, new members need to submit a membership form AND a pledge commitment form. Click </a:t>
            </a:r>
            <a:r>
              <a:rPr lang="en-US" sz="1600" b="1" dirty="0">
                <a:latin typeface="Calibri" panose="020F0502020204030204" pitchFamily="34" charset="0"/>
                <a:ea typeface="Calibri" panose="020F0502020204030204" pitchFamily="34" charset="0"/>
                <a:cs typeface="Calibri" panose="020F0502020204030204" pitchFamily="34" charset="0"/>
              </a:rPr>
              <a:t>“CONTINUE.”</a:t>
            </a:r>
            <a:endParaRPr lang="en-US" sz="18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956777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Calibri" panose="020F0502020204030204" pitchFamily="34" charset="0"/>
                <a:ea typeface="Calibri" panose="020F0502020204030204" pitchFamily="34" charset="0"/>
              </a:rPr>
              <a:t>The new member is prompted to fill out their Workplace Information.  As with the contact information, this is the same information that we ask for on the traditional paper membership form - with one exception.  The new member must provide their employer information.  </a:t>
            </a:r>
            <a:r>
              <a:rPr lang="en-US" sz="1800" b="1" u="sng" dirty="0">
                <a:latin typeface="Calibri" panose="020F0502020204030204" pitchFamily="34" charset="0"/>
                <a:ea typeface="Calibri" panose="020F0502020204030204" pitchFamily="34" charset="0"/>
              </a:rPr>
              <a:t>Choosing the correct employer will help the system determine the correct local for the new member</a:t>
            </a:r>
            <a:r>
              <a:rPr lang="en-US" sz="1800" b="1" u="none" dirty="0">
                <a:latin typeface="Calibri" panose="020F0502020204030204" pitchFamily="34" charset="0"/>
                <a:ea typeface="Calibri" panose="020F0502020204030204" pitchFamily="34" charset="0"/>
              </a:rPr>
              <a:t>.</a:t>
            </a:r>
            <a:r>
              <a:rPr lang="en-US" sz="1800" b="1" u="sng" dirty="0">
                <a:latin typeface="Calibri" panose="020F0502020204030204" pitchFamily="34" charset="0"/>
                <a:ea typeface="Calibri" panose="020F0502020204030204" pitchFamily="34" charset="0"/>
              </a:rPr>
              <a:t> </a:t>
            </a:r>
          </a:p>
          <a:p>
            <a:endParaRPr lang="en-US" sz="1800" b="1" dirty="0">
              <a:latin typeface="Calibri" panose="020F0502020204030204" pitchFamily="34" charset="0"/>
            </a:endParaRPr>
          </a:p>
          <a:p>
            <a:pPr defTabSz="933602">
              <a:defRPr/>
            </a:pPr>
            <a:r>
              <a:rPr lang="en-US" sz="1800" b="1" dirty="0">
                <a:latin typeface="Calibri" panose="020F0502020204030204" pitchFamily="34" charset="0"/>
                <a:ea typeface="Calibri" panose="020F0502020204030204" pitchFamily="34" charset="0"/>
              </a:rPr>
              <a:t>To select the Employer, choose from the dropdown or just start typing.  After selecting the Employer, the Work Locations for that Employer are shown in the next dropdown box.  </a:t>
            </a:r>
          </a:p>
          <a:p>
            <a:endParaRPr lang="en-US" dirty="0"/>
          </a:p>
        </p:txBody>
      </p:sp>
      <p:sp>
        <p:nvSpPr>
          <p:cNvPr id="4" name="Slide Number Placeholder 3"/>
          <p:cNvSpPr>
            <a:spLocks noGrp="1"/>
          </p:cNvSpPr>
          <p:nvPr>
            <p:ph type="sldNum" sz="quarter" idx="5"/>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731016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sz="1800" b="1" dirty="0">
                <a:latin typeface="Calibri" panose="020F0502020204030204" pitchFamily="34" charset="0"/>
                <a:ea typeface="Calibri" panose="020F0502020204030204" pitchFamily="34" charset="0"/>
              </a:rPr>
              <a:t>The new member will then select their Position. Choices will vary based on membership category selected (Certified or ESP). If the exact position isn’t listed, choose the closest match. Note the blue bar across the top of the screen. Just as with other online applications, this bar indicates the application progress.</a:t>
            </a:r>
            <a:endParaRPr lang="en-US" sz="1800"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146834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1828800"/>
            <a:ext cx="8231744"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490" y="4800600"/>
            <a:ext cx="8231744"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4/3/2023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4" y="381001"/>
            <a:ext cx="1524398"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9" y="381001"/>
            <a:ext cx="7393324"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4/3/2023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4/3/2023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891" y="2514600"/>
            <a:ext cx="8694663"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491" y="5410201"/>
            <a:ext cx="8689596"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4/3/2023</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5174" y="1905001"/>
            <a:ext cx="442075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06" y="1905001"/>
            <a:ext cx="4420751"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4/3/2023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8"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08"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1489"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03F41C87-7AD9-4845-A077-840E4A0F3F06}" type="datetimeFigureOut">
              <a:rPr lang="en-US"/>
              <a:t>4/3/2023</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4/3/2023</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4/3/2023</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2704" y="685800"/>
            <a:ext cx="6402467"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4/3/2023</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2704" y="685800"/>
            <a:ext cx="6402466"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pPr/>
              <a:t>4/3/2023</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381000"/>
            <a:ext cx="9146383"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0" y="1904999"/>
            <a:ext cx="913677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810" y="6400800"/>
            <a:ext cx="6554906"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a:p>
        </p:txBody>
      </p:sp>
      <p:sp>
        <p:nvSpPr>
          <p:cNvPr id="4" name="Date Placeholder 3"/>
          <p:cNvSpPr>
            <a:spLocks noGrp="1"/>
          </p:cNvSpPr>
          <p:nvPr>
            <p:ph type="dt" sz="half" idx="2"/>
          </p:nvPr>
        </p:nvSpPr>
        <p:spPr>
          <a:xfrm>
            <a:off x="8228565" y="6400800"/>
            <a:ext cx="1449767"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4/3/2023</a:t>
            </a:fld>
            <a:endParaRPr lang="en-US"/>
          </a:p>
        </p:txBody>
      </p:sp>
      <p:sp>
        <p:nvSpPr>
          <p:cNvPr id="6" name="Slide Number Placeholder 5"/>
          <p:cNvSpPr>
            <a:spLocks noGrp="1"/>
          </p:cNvSpPr>
          <p:nvPr>
            <p:ph type="sldNum" sz="quarter" idx="4"/>
          </p:nvPr>
        </p:nvSpPr>
        <p:spPr>
          <a:xfrm>
            <a:off x="9830772" y="6400800"/>
            <a:ext cx="83841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0.png"/><Relationship Id="rId4" Type="http://schemas.openxmlformats.org/officeDocument/2006/relationships/customXml" Target="../ink/ink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customXml" Target="../ink/ink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customXml" Target="../ink/ink6.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hyperlink" Target="https://join.nea.org/new-hampshi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neanh.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customXml" Target="../ink/ink8.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customXml" Target="../ink/ink9.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customXml" Target="../ink/ink10.xml"/><Relationship Id="rId7"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8.xml"/><Relationship Id="rId10" Type="http://schemas.openxmlformats.org/officeDocument/2006/relationships/image" Target="../media/image43.png"/><Relationship Id="rId9" Type="http://schemas.openxmlformats.org/officeDocument/2006/relationships/customXml" Target="../ink/ink11.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customXml" Target="../ink/ink13.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58.png"/><Relationship Id="rId5" Type="http://schemas.openxmlformats.org/officeDocument/2006/relationships/customXml" Target="../ink/ink1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ustomXml" Target="../ink/ink1.xml"/><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customXml" Target="../ink/ink4.xml"/><Relationship Id="rId5" Type="http://schemas.openxmlformats.org/officeDocument/2006/relationships/image" Target="../media/image12.png"/><Relationship Id="rId10" Type="http://schemas.openxmlformats.org/officeDocument/2006/relationships/image" Target="../media/image14.png"/><Relationship Id="rId9" Type="http://schemas.openxmlformats.org/officeDocument/2006/relationships/customXml" Target="../ink/ink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t>JOIN NOW</a:t>
            </a:r>
          </a:p>
        </p:txBody>
      </p:sp>
      <p:sp>
        <p:nvSpPr>
          <p:cNvPr id="4" name="Subtitle 3"/>
          <p:cNvSpPr>
            <a:spLocks noGrp="1"/>
          </p:cNvSpPr>
          <p:nvPr>
            <p:ph type="subTitle" idx="1"/>
          </p:nvPr>
        </p:nvSpPr>
        <p:spPr/>
        <p:txBody>
          <a:bodyPr/>
          <a:lstStyle/>
          <a:p>
            <a:r>
              <a:rPr lang="it-IT"/>
              <a:t>NEA-NEW HAMPSHIRE</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61DF17-22ED-4B75-8498-83E7312AF103}"/>
              </a:ext>
            </a:extLst>
          </p:cNvPr>
          <p:cNvSpPr txBox="1"/>
          <p:nvPr/>
        </p:nvSpPr>
        <p:spPr>
          <a:xfrm>
            <a:off x="1828800" y="457200"/>
            <a:ext cx="8839201" cy="646331"/>
          </a:xfrm>
          <a:prstGeom prst="rect">
            <a:avLst/>
          </a:prstGeom>
          <a:noFill/>
        </p:spPr>
        <p:txBody>
          <a:bodyPr wrap="square" rtlCol="0">
            <a:spAutoFit/>
          </a:bodyPr>
          <a:lstStyle/>
          <a:p>
            <a:pPr algn="ctr"/>
            <a:r>
              <a:rPr lang="en-US" sz="3600" b="1" dirty="0">
                <a:solidFill>
                  <a:srgbClr val="FFC000"/>
                </a:solidFill>
                <a:effectLst>
                  <a:outerShdw blurRad="38100" dist="38100" dir="2700000" algn="tl">
                    <a:srgbClr val="000000">
                      <a:alpha val="43137"/>
                    </a:srgbClr>
                  </a:outerShdw>
                </a:effectLst>
              </a:rPr>
              <a:t>HOURS  WORKED AND STEP CHOICES</a:t>
            </a:r>
          </a:p>
        </p:txBody>
      </p:sp>
      <p:pic>
        <p:nvPicPr>
          <p:cNvPr id="2" name="Picture 1" descr="Graphical user interface, text, application&#10;&#10;Description automatically generated">
            <a:extLst>
              <a:ext uri="{FF2B5EF4-FFF2-40B4-BE49-F238E27FC236}">
                <a16:creationId xmlns:a16="http://schemas.microsoft.com/office/drawing/2014/main" id="{61FA4CBE-0025-2989-5EAA-572D61325760}"/>
              </a:ext>
            </a:extLst>
          </p:cNvPr>
          <p:cNvPicPr>
            <a:picLocks noChangeAspect="1"/>
          </p:cNvPicPr>
          <p:nvPr/>
        </p:nvPicPr>
        <p:blipFill rotWithShape="1">
          <a:blip r:embed="rId3"/>
          <a:srcRect l="16411" t="24696" r="31282" b="10297"/>
          <a:stretch/>
        </p:blipFill>
        <p:spPr bwMode="auto">
          <a:xfrm>
            <a:off x="270255" y="1419387"/>
            <a:ext cx="5455921" cy="3637280"/>
          </a:xfrm>
          <a:prstGeom prst="rect">
            <a:avLst/>
          </a:prstGeom>
          <a:ln>
            <a:noFill/>
          </a:ln>
          <a:extLst>
            <a:ext uri="{53640926-AAD7-44D8-BBD7-CCE9431645EC}">
              <a14:shadowObscured xmlns:a14="http://schemas.microsoft.com/office/drawing/2010/main"/>
            </a:ext>
          </a:extLst>
        </p:spPr>
      </p:pic>
      <p:pic>
        <p:nvPicPr>
          <p:cNvPr id="8" name="Picture 7" descr="Graphical user interface, text, application&#10;&#10;Description automatically generated">
            <a:extLst>
              <a:ext uri="{FF2B5EF4-FFF2-40B4-BE49-F238E27FC236}">
                <a16:creationId xmlns:a16="http://schemas.microsoft.com/office/drawing/2014/main" id="{76CA8DAA-744D-E8DF-1F7F-FA2F2994E95C}"/>
              </a:ext>
            </a:extLst>
          </p:cNvPr>
          <p:cNvPicPr>
            <a:picLocks noChangeAspect="1"/>
          </p:cNvPicPr>
          <p:nvPr/>
        </p:nvPicPr>
        <p:blipFill rotWithShape="1">
          <a:blip r:embed="rId4"/>
          <a:srcRect l="17181" t="14181" r="32479" b="38498"/>
          <a:stretch/>
        </p:blipFill>
        <p:spPr bwMode="auto">
          <a:xfrm>
            <a:off x="5864727" y="1419387"/>
            <a:ext cx="5925540" cy="363728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78C345A7-F255-604D-706D-E7CFD5758669}"/>
              </a:ext>
            </a:extLst>
          </p:cNvPr>
          <p:cNvSpPr txBox="1"/>
          <p:nvPr/>
        </p:nvSpPr>
        <p:spPr>
          <a:xfrm>
            <a:off x="2144194" y="5567906"/>
            <a:ext cx="8208411" cy="923330"/>
          </a:xfrm>
          <a:prstGeom prst="rect">
            <a:avLst/>
          </a:prstGeom>
          <a:noFill/>
        </p:spPr>
        <p:txBody>
          <a:bodyPr wrap="square">
            <a:spAutoFit/>
          </a:bodyPr>
          <a:lstStyle/>
          <a:p>
            <a:pPr algn="ctr"/>
            <a:r>
              <a:rPr lang="en-US" sz="1800" b="1" i="1"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Step 1 = First Step on the Salary Schedule or Starting Base Wage</a:t>
            </a:r>
          </a:p>
          <a:p>
            <a:pPr algn="ctr"/>
            <a:endParaRPr lang="en-US" sz="1800" b="1" i="1"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lgn="ctr"/>
            <a:r>
              <a:rPr lang="en-US" sz="1800" b="1" i="1"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Step 2 = Second Step on the S</a:t>
            </a:r>
            <a:r>
              <a:rPr lang="en-US" b="1" i="1"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alary Schedule or </a:t>
            </a:r>
            <a:r>
              <a:rPr lang="en-US" sz="1800" b="1" i="1"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Second Year Negotiated Wage</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126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14E365F8-7808-554C-EA9A-641516FBE7E5}"/>
              </a:ext>
            </a:extLst>
          </p:cNvPr>
          <p:cNvPicPr>
            <a:picLocks noChangeAspect="1"/>
          </p:cNvPicPr>
          <p:nvPr/>
        </p:nvPicPr>
        <p:blipFill rotWithShape="1">
          <a:blip r:embed="rId3"/>
          <a:srcRect l="15023" t="23660" r="35402" b="29018"/>
          <a:stretch/>
        </p:blipFill>
        <p:spPr bwMode="auto">
          <a:xfrm>
            <a:off x="1175657" y="1241755"/>
            <a:ext cx="9603757" cy="4917885"/>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0EAF583-C505-49EC-B177-3E9A5E5C31BC}"/>
              </a:ext>
            </a:extLst>
          </p:cNvPr>
          <p:cNvSpPr txBox="1"/>
          <p:nvPr/>
        </p:nvSpPr>
        <p:spPr>
          <a:xfrm>
            <a:off x="1478280" y="289560"/>
            <a:ext cx="9067800" cy="646331"/>
          </a:xfrm>
          <a:prstGeom prst="rect">
            <a:avLst/>
          </a:prstGeom>
          <a:noFill/>
        </p:spPr>
        <p:txBody>
          <a:bodyPr wrap="square">
            <a:spAutoFit/>
          </a:bodyPr>
          <a:lstStyle/>
          <a:p>
            <a:pPr algn="ctr"/>
            <a:r>
              <a:rPr lang="en-US" sz="3600" b="1" dirty="0">
                <a:solidFill>
                  <a:srgbClr val="FFC000"/>
                </a:solidFill>
                <a:effectLst>
                  <a:outerShdw blurRad="38100" dist="38100" dir="2700000" algn="tl">
                    <a:srgbClr val="000000">
                      <a:alpha val="43137"/>
                    </a:srgbClr>
                  </a:outerShdw>
                </a:effectLst>
              </a:rPr>
              <a:t>HOURS  WORKED – ESP POSITIONS</a:t>
            </a:r>
          </a:p>
        </p:txBody>
      </p:sp>
      <p:sp>
        <p:nvSpPr>
          <p:cNvPr id="7" name="TextBox 6">
            <a:extLst>
              <a:ext uri="{FF2B5EF4-FFF2-40B4-BE49-F238E27FC236}">
                <a16:creationId xmlns:a16="http://schemas.microsoft.com/office/drawing/2014/main" id="{62D65BA0-943E-446F-9027-93FC2CE801CE}"/>
              </a:ext>
            </a:extLst>
          </p:cNvPr>
          <p:cNvSpPr txBox="1"/>
          <p:nvPr/>
        </p:nvSpPr>
        <p:spPr>
          <a:xfrm>
            <a:off x="6510169" y="4893211"/>
            <a:ext cx="5681831" cy="369332"/>
          </a:xfrm>
          <a:prstGeom prst="rect">
            <a:avLst/>
          </a:prstGeom>
          <a:noFill/>
        </p:spPr>
        <p:txBody>
          <a:bodyPr wrap="square">
            <a:spAutoFit/>
          </a:bodyPr>
          <a:lstStyle/>
          <a:p>
            <a:r>
              <a:rPr lang="en-US" sz="1800" b="1" i="1"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5079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4C9E85D-4CA4-4819-9540-841088F728E3}"/>
              </a:ext>
            </a:extLst>
          </p:cNvPr>
          <p:cNvSpPr>
            <a:spLocks noGrp="1"/>
          </p:cNvSpPr>
          <p:nvPr>
            <p:ph type="title"/>
          </p:nvPr>
        </p:nvSpPr>
        <p:spPr>
          <a:xfrm>
            <a:off x="1522808" y="457200"/>
            <a:ext cx="9146383" cy="762000"/>
          </a:xfrm>
        </p:spPr>
        <p:txBody>
          <a:bodyPr/>
          <a:lstStyle/>
          <a:p>
            <a:pPr algn="ctr"/>
            <a:r>
              <a:rPr lang="en-US" b="1" dirty="0">
                <a:solidFill>
                  <a:srgbClr val="FFC000"/>
                </a:solidFill>
                <a:effectLst>
                  <a:outerShdw blurRad="38100" dist="38100" dir="2700000" algn="tl">
                    <a:srgbClr val="000000">
                      <a:alpha val="43137"/>
                    </a:srgbClr>
                  </a:outerShdw>
                </a:effectLst>
              </a:rPr>
              <a:t>OPTIONAL FIELDS</a:t>
            </a:r>
          </a:p>
        </p:txBody>
      </p:sp>
      <p:pic>
        <p:nvPicPr>
          <p:cNvPr id="3" name="Picture 2" descr="Graphical user interface, text, application, email&#10;&#10;Description automatically generated">
            <a:extLst>
              <a:ext uri="{FF2B5EF4-FFF2-40B4-BE49-F238E27FC236}">
                <a16:creationId xmlns:a16="http://schemas.microsoft.com/office/drawing/2014/main" id="{48D3E9B5-5910-98AC-0767-EB8E63AAEA3E}"/>
              </a:ext>
            </a:extLst>
          </p:cNvPr>
          <p:cNvPicPr>
            <a:picLocks noChangeAspect="1"/>
          </p:cNvPicPr>
          <p:nvPr/>
        </p:nvPicPr>
        <p:blipFill rotWithShape="1">
          <a:blip r:embed="rId3"/>
          <a:srcRect l="10769" t="33937" r="33589" b="5039"/>
          <a:stretch/>
        </p:blipFill>
        <p:spPr bwMode="auto">
          <a:xfrm>
            <a:off x="2062480" y="1544282"/>
            <a:ext cx="8014137" cy="47149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7275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E7836CF-1C10-C413-292D-1F6C36A7AD7A}"/>
              </a:ext>
            </a:extLst>
          </p:cNvPr>
          <p:cNvSpPr>
            <a:spLocks noGrp="1"/>
          </p:cNvSpPr>
          <p:nvPr>
            <p:ph type="title"/>
          </p:nvPr>
        </p:nvSpPr>
        <p:spPr>
          <a:xfrm>
            <a:off x="947522" y="2235200"/>
            <a:ext cx="3583838" cy="1503680"/>
          </a:xfrm>
        </p:spPr>
        <p:txBody>
          <a:bodyPr anchor="b">
            <a:normAutofit/>
          </a:bodyPr>
          <a:lstStyle/>
          <a:p>
            <a:r>
              <a:rPr lang="en-US" b="1" dirty="0">
                <a:solidFill>
                  <a:srgbClr val="FFC000"/>
                </a:solidFill>
                <a:effectLst>
                  <a:outerShdw blurRad="38100" dist="38100" dir="2700000" algn="tl">
                    <a:srgbClr val="000000">
                      <a:alpha val="43137"/>
                    </a:srgbClr>
                  </a:outerShdw>
                </a:effectLst>
                <a:latin typeface="Corbel"/>
              </a:rPr>
              <a:t>WORKPLACE INFORMATION</a:t>
            </a:r>
          </a:p>
        </p:txBody>
      </p:sp>
      <p:pic>
        <p:nvPicPr>
          <p:cNvPr id="2" name="Picture 1">
            <a:extLst>
              <a:ext uri="{FF2B5EF4-FFF2-40B4-BE49-F238E27FC236}">
                <a16:creationId xmlns:a16="http://schemas.microsoft.com/office/drawing/2014/main" id="{17880E74-CB18-09F1-A3E3-2DE0C466E319}"/>
              </a:ext>
            </a:extLst>
          </p:cNvPr>
          <p:cNvPicPr>
            <a:picLocks noChangeAspect="1"/>
          </p:cNvPicPr>
          <p:nvPr/>
        </p:nvPicPr>
        <p:blipFill rotWithShape="1">
          <a:blip r:embed="rId3"/>
          <a:srcRect l="1710" t="13070" r="40278" b="1669"/>
          <a:stretch/>
        </p:blipFill>
        <p:spPr bwMode="auto">
          <a:xfrm>
            <a:off x="4471869" y="581406"/>
            <a:ext cx="7292535" cy="56951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46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7AC38C-F7DF-4E6E-B77E-FB8C2FAA1562}"/>
              </a:ext>
            </a:extLst>
          </p:cNvPr>
          <p:cNvSpPr>
            <a:spLocks noGrp="1"/>
          </p:cNvSpPr>
          <p:nvPr>
            <p:ph type="title"/>
          </p:nvPr>
        </p:nvSpPr>
        <p:spPr>
          <a:xfrm>
            <a:off x="1522808" y="381000"/>
            <a:ext cx="9146383" cy="609600"/>
          </a:xfrm>
        </p:spPr>
        <p:txBody>
          <a:bodyPr/>
          <a:lstStyle/>
          <a:p>
            <a:pPr algn="ctr"/>
            <a:r>
              <a:rPr kumimoji="0" lang="en-US" sz="3600" b="1" i="0" u="none" strike="noStrike" kern="1200" cap="none" spc="100" normalizeH="0" baseline="0" noProof="0" dirty="0">
                <a:ln>
                  <a:noFill/>
                </a:ln>
                <a:solidFill>
                  <a:srgbClr val="FFC000"/>
                </a:solidFill>
                <a:effectLst>
                  <a:outerShdw blurRad="38100" dist="38100" dir="2700000" algn="tl">
                    <a:srgbClr val="000000">
                      <a:alpha val="43137"/>
                    </a:srgbClr>
                  </a:outerShdw>
                </a:effectLst>
                <a:uLnTx/>
                <a:uFillTx/>
                <a:latin typeface="Corbel"/>
                <a:ea typeface="+mj-ea"/>
                <a:cs typeface="+mj-cs"/>
              </a:rPr>
              <a:t>MEMBERSHIP SUMMARY</a:t>
            </a:r>
            <a:endParaRPr lang="en-US" dirty="0"/>
          </a:p>
        </p:txBody>
      </p:sp>
      <p:pic>
        <p:nvPicPr>
          <p:cNvPr id="5" name="Picture 4">
            <a:extLst>
              <a:ext uri="{FF2B5EF4-FFF2-40B4-BE49-F238E27FC236}">
                <a16:creationId xmlns:a16="http://schemas.microsoft.com/office/drawing/2014/main" id="{FF76CA3E-5FF0-00E7-2C01-000139EA43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24" t="22660" r="2871"/>
          <a:stretch/>
        </p:blipFill>
        <p:spPr bwMode="auto">
          <a:xfrm>
            <a:off x="309173" y="1249681"/>
            <a:ext cx="11573653" cy="5059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0392094"/>
      </p:ext>
    </p:extLst>
  </p:cSld>
  <p:clrMapOvr>
    <a:masterClrMapping/>
  </p:clrMapOvr>
  <p:transition spd="med">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3D0D1B0-E78B-48DE-BEAA-2531B3A86314}"/>
              </a:ext>
            </a:extLst>
          </p:cNvPr>
          <p:cNvSpPr txBox="1"/>
          <p:nvPr/>
        </p:nvSpPr>
        <p:spPr>
          <a:xfrm>
            <a:off x="2933700" y="183448"/>
            <a:ext cx="63246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00" normalizeH="0" baseline="0" noProof="0" dirty="0">
                <a:ln>
                  <a:noFill/>
                </a:ln>
                <a:solidFill>
                  <a:srgbClr val="FFC000"/>
                </a:solidFill>
                <a:effectLst>
                  <a:outerShdw blurRad="38100" dist="38100" dir="2700000" algn="tl">
                    <a:srgbClr val="000000">
                      <a:alpha val="43137"/>
                    </a:srgbClr>
                  </a:outerShdw>
                </a:effectLst>
                <a:uLnTx/>
                <a:uFillTx/>
                <a:latin typeface="Corbel"/>
                <a:ea typeface="+mn-ea"/>
                <a:cs typeface="+mn-cs"/>
              </a:rPr>
              <a:t>MEMBERSHIP DISCLAIMERS</a:t>
            </a: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6" name="TextBox 5">
            <a:extLst>
              <a:ext uri="{FF2B5EF4-FFF2-40B4-BE49-F238E27FC236}">
                <a16:creationId xmlns:a16="http://schemas.microsoft.com/office/drawing/2014/main" id="{E9321AD5-E661-480E-993E-D6F1D15BF6CD}"/>
              </a:ext>
            </a:extLst>
          </p:cNvPr>
          <p:cNvSpPr txBox="1"/>
          <p:nvPr/>
        </p:nvSpPr>
        <p:spPr>
          <a:xfrm>
            <a:off x="78897" y="1156216"/>
            <a:ext cx="3930121" cy="517064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YES – </a:t>
            </a:r>
            <a:r>
              <a:rPr lang="en-US" sz="2600" b="1" i="1"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 WANT TO JOIN</a:t>
            </a:r>
          </a:p>
          <a:p>
            <a:pPr marR="0" lvl="0" algn="l" defTabSz="914400" rtl="0" eaLnBrk="1" fontAlgn="auto" latinLnBrk="0" hangingPunct="1">
              <a:lnSpc>
                <a:spcPct val="100000"/>
              </a:lnSpc>
              <a:spcBef>
                <a:spcPts val="0"/>
              </a:spcBef>
              <a:spcAft>
                <a:spcPts val="0"/>
              </a:spcAft>
              <a:buClrTx/>
              <a:buSzTx/>
              <a:tabLst/>
              <a:defRPr/>
            </a:pPr>
            <a:endParaRPr kumimoji="0" lang="en-US" sz="26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rPr>
              <a:t>I AGREE TO PAY THE ANNUAL DUES</a:t>
            </a:r>
          </a:p>
          <a:p>
            <a:pPr marR="0" lvl="0" algn="l" defTabSz="914400" rtl="0" eaLnBrk="1" fontAlgn="auto" latinLnBrk="0" hangingPunct="1">
              <a:lnSpc>
                <a:spcPct val="100000"/>
              </a:lnSpc>
              <a:spcBef>
                <a:spcPts val="0"/>
              </a:spcBef>
              <a:spcAft>
                <a:spcPts val="0"/>
              </a:spcAft>
              <a:buClrTx/>
              <a:buSzTx/>
              <a:tabLst/>
              <a:defRPr/>
            </a:pPr>
            <a:endParaRPr kumimoji="0" lang="en-US" sz="26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UNDERSTAND THIS AGREEMENT IS VOLUNTARY</a:t>
            </a:r>
          </a:p>
          <a:p>
            <a:pPr marR="0" lvl="0" algn="l" defTabSz="914400" rtl="0" eaLnBrk="1" fontAlgn="auto" latinLnBrk="0" hangingPunct="1">
              <a:lnSpc>
                <a:spcPct val="100000"/>
              </a:lnSpc>
              <a:spcBef>
                <a:spcPts val="0"/>
              </a:spcBef>
              <a:spcAft>
                <a:spcPts val="0"/>
              </a:spcAft>
              <a:buClrTx/>
              <a:buSzTx/>
              <a:tabLst/>
              <a:defRPr/>
            </a:pPr>
            <a:endParaRPr lang="en-US" sz="26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US" sz="26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UNDERSTAND THIS IS MY LEGAL DIGITAL SIGNATURE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pic>
        <p:nvPicPr>
          <p:cNvPr id="11" name="Picture 10">
            <a:extLst>
              <a:ext uri="{FF2B5EF4-FFF2-40B4-BE49-F238E27FC236}">
                <a16:creationId xmlns:a16="http://schemas.microsoft.com/office/drawing/2014/main" id="{8BCA095A-A497-A66F-BCC9-529A0FA2CC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66" t="12462" r="8518"/>
          <a:stretch/>
        </p:blipFill>
        <p:spPr bwMode="auto">
          <a:xfrm>
            <a:off x="3816806" y="1290995"/>
            <a:ext cx="8215017" cy="458081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9869632-75AC-8246-71A1-E038DA286608}"/>
                  </a:ext>
                </a:extLst>
              </p14:cNvPr>
              <p14:cNvContentPartPr/>
              <p14:nvPr/>
            </p14:nvContentPartPr>
            <p14:xfrm>
              <a:off x="4200045" y="3435436"/>
              <a:ext cx="3234960" cy="72720"/>
            </p14:xfrm>
          </p:contentPart>
        </mc:Choice>
        <mc:Fallback xmlns="">
          <p:pic>
            <p:nvPicPr>
              <p:cNvPr id="2" name="Ink 1">
                <a:extLst>
                  <a:ext uri="{FF2B5EF4-FFF2-40B4-BE49-F238E27FC236}">
                    <a16:creationId xmlns:a16="http://schemas.microsoft.com/office/drawing/2014/main" id="{49869632-75AC-8246-71A1-E038DA286608}"/>
                  </a:ext>
                </a:extLst>
              </p:cNvPr>
              <p:cNvPicPr/>
              <p:nvPr/>
            </p:nvPicPr>
            <p:blipFill>
              <a:blip r:embed="rId5"/>
              <a:stretch>
                <a:fillRect/>
              </a:stretch>
            </p:blipFill>
            <p:spPr>
              <a:xfrm>
                <a:off x="4146045" y="3327436"/>
                <a:ext cx="3342600" cy="288360"/>
              </a:xfrm>
              <a:prstGeom prst="rect">
                <a:avLst/>
              </a:prstGeom>
            </p:spPr>
          </p:pic>
        </mc:Fallback>
      </mc:AlternateContent>
    </p:spTree>
    <p:extLst>
      <p:ext uri="{BB962C8B-B14F-4D97-AF65-F5344CB8AC3E}">
        <p14:creationId xmlns:p14="http://schemas.microsoft.com/office/powerpoint/2010/main" val="2385140430"/>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8CEB64-B0BB-4C67-81CF-916CD9727A69}"/>
              </a:ext>
            </a:extLst>
          </p:cNvPr>
          <p:cNvSpPr>
            <a:spLocks noGrp="1"/>
          </p:cNvSpPr>
          <p:nvPr>
            <p:ph type="title"/>
          </p:nvPr>
        </p:nvSpPr>
        <p:spPr>
          <a:xfrm>
            <a:off x="1676400" y="152400"/>
            <a:ext cx="8381999" cy="685800"/>
          </a:xfrm>
        </p:spPr>
        <p:txBody>
          <a:bodyPr>
            <a:normAutofit fontScale="90000"/>
          </a:bodyPr>
          <a:lstStyle/>
          <a:p>
            <a:pPr algn="ctr"/>
            <a:br>
              <a:rPr kumimoji="0" lang="en-US" sz="1800" b="0" i="0" u="none" strike="noStrike" kern="1200" cap="none" spc="0" normalizeH="0" baseline="0" noProof="0">
                <a:ln>
                  <a:noFill/>
                </a:ln>
                <a:solidFill>
                  <a:prstClr val="white"/>
                </a:solidFill>
                <a:effectLst/>
                <a:uLnTx/>
                <a:uFillTx/>
                <a:latin typeface="Corbel"/>
                <a:ea typeface="+mn-ea"/>
                <a:cs typeface="+mn-cs"/>
              </a:rPr>
            </a:br>
            <a:r>
              <a:rPr lang="en-US" b="1">
                <a:solidFill>
                  <a:srgbClr val="FFC000"/>
                </a:solidFill>
                <a:effectLst>
                  <a:outerShdw blurRad="38100" dist="38100" dir="2700000" algn="tl">
                    <a:srgbClr val="000000">
                      <a:alpha val="43137"/>
                    </a:srgbClr>
                  </a:outerShdw>
                </a:effectLst>
                <a:latin typeface="Corbel"/>
                <a:ea typeface="+mn-ea"/>
                <a:cs typeface="+mn-cs"/>
              </a:rPr>
              <a:t>ADDITIONAL CONTRIBUTIONS</a:t>
            </a:r>
            <a:endParaRPr lang="en-US"/>
          </a:p>
        </p:txBody>
      </p:sp>
      <p:pic>
        <p:nvPicPr>
          <p:cNvPr id="2" name="Picture 1">
            <a:extLst>
              <a:ext uri="{FF2B5EF4-FFF2-40B4-BE49-F238E27FC236}">
                <a16:creationId xmlns:a16="http://schemas.microsoft.com/office/drawing/2014/main" id="{85A1E347-6D21-4C1B-BAD8-C0BBB1698F3A}"/>
              </a:ext>
            </a:extLst>
          </p:cNvPr>
          <p:cNvPicPr/>
          <p:nvPr/>
        </p:nvPicPr>
        <p:blipFill>
          <a:blip r:embed="rId3"/>
          <a:stretch>
            <a:fillRect/>
          </a:stretch>
        </p:blipFill>
        <p:spPr>
          <a:xfrm>
            <a:off x="762000" y="914400"/>
            <a:ext cx="10591800" cy="5486400"/>
          </a:xfrm>
          <a:prstGeom prst="rect">
            <a:avLst/>
          </a:prstGeom>
          <a:noFill/>
        </p:spPr>
      </p:pic>
    </p:spTree>
    <p:extLst>
      <p:ext uri="{BB962C8B-B14F-4D97-AF65-F5344CB8AC3E}">
        <p14:creationId xmlns:p14="http://schemas.microsoft.com/office/powerpoint/2010/main" val="1199196498"/>
      </p:ext>
    </p:extLst>
  </p:cSld>
  <p:clrMapOvr>
    <a:masterClrMapping/>
  </p:clrMapOvr>
  <p:transition spd="med">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9028950-1DBF-4A0A-92CB-F6A1E2C2F669}"/>
              </a:ext>
            </a:extLst>
          </p:cNvPr>
          <p:cNvSpPr>
            <a:spLocks noGrp="1"/>
          </p:cNvSpPr>
          <p:nvPr>
            <p:ph type="title"/>
          </p:nvPr>
        </p:nvSpPr>
        <p:spPr>
          <a:xfrm>
            <a:off x="377717" y="2257425"/>
            <a:ext cx="3124200" cy="1676400"/>
          </a:xfrm>
        </p:spPr>
        <p:txBody>
          <a:bodyPr/>
          <a:lstStyle/>
          <a:p>
            <a:r>
              <a:rPr lang="en-US" sz="4000" b="1" dirty="0">
                <a:solidFill>
                  <a:srgbClr val="FFC000"/>
                </a:solidFill>
                <a:effectLst>
                  <a:outerShdw blurRad="38100" dist="38100" dir="2700000" algn="tl">
                    <a:srgbClr val="000000">
                      <a:alpha val="43137"/>
                    </a:srgbClr>
                  </a:outerShdw>
                </a:effectLst>
                <a:latin typeface="Corbel"/>
              </a:rPr>
              <a:t>PAYMENT METHOD OPTIONS</a:t>
            </a:r>
            <a:endParaRPr lang="en-US" sz="4400" dirty="0"/>
          </a:p>
        </p:txBody>
      </p:sp>
      <p:pic>
        <p:nvPicPr>
          <p:cNvPr id="2" name="Picture 1" descr="Graphical user interface, text, application&#10;&#10;Description automatically generated">
            <a:extLst>
              <a:ext uri="{FF2B5EF4-FFF2-40B4-BE49-F238E27FC236}">
                <a16:creationId xmlns:a16="http://schemas.microsoft.com/office/drawing/2014/main" id="{C93C217D-0A94-5E17-1876-A11B68416E93}"/>
              </a:ext>
            </a:extLst>
          </p:cNvPr>
          <p:cNvPicPr>
            <a:picLocks noChangeAspect="1"/>
          </p:cNvPicPr>
          <p:nvPr/>
        </p:nvPicPr>
        <p:blipFill rotWithShape="1">
          <a:blip r:embed="rId3"/>
          <a:srcRect l="8740" t="13070" r="21987" b="9914"/>
          <a:stretch/>
        </p:blipFill>
        <p:spPr bwMode="auto">
          <a:xfrm>
            <a:off x="3267075" y="781050"/>
            <a:ext cx="8086725" cy="47767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9270623"/>
      </p:ext>
    </p:extLst>
  </p:cSld>
  <p:clrMapOvr>
    <a:masterClrMapping/>
  </p:clrMapOvr>
  <p:transition spd="med">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8CEB64-B0BB-4C67-81CF-916CD9727A69}"/>
              </a:ext>
            </a:extLst>
          </p:cNvPr>
          <p:cNvSpPr>
            <a:spLocks noGrp="1"/>
          </p:cNvSpPr>
          <p:nvPr>
            <p:ph type="title"/>
          </p:nvPr>
        </p:nvSpPr>
        <p:spPr>
          <a:xfrm>
            <a:off x="1676400" y="152400"/>
            <a:ext cx="8381999" cy="685800"/>
          </a:xfrm>
        </p:spPr>
        <p:txBody>
          <a:bodyPr>
            <a:normAutofit fontScale="90000"/>
          </a:bodyPr>
          <a:lstStyle/>
          <a:p>
            <a:pPr algn="ctr"/>
            <a:br>
              <a:rPr kumimoji="0" lang="en-US" sz="1800" b="0" i="0" u="none" strike="noStrike" kern="1200" cap="none" spc="0" normalizeH="0" baseline="0" noProof="0" dirty="0">
                <a:ln>
                  <a:noFill/>
                </a:ln>
                <a:solidFill>
                  <a:prstClr val="white"/>
                </a:solidFill>
                <a:effectLst/>
                <a:uLnTx/>
                <a:uFillTx/>
                <a:latin typeface="Corbel"/>
                <a:ea typeface="+mn-ea"/>
                <a:cs typeface="+mn-cs"/>
              </a:rPr>
            </a:br>
            <a:r>
              <a:rPr lang="en-US" b="1" dirty="0">
                <a:solidFill>
                  <a:srgbClr val="FFC000"/>
                </a:solidFill>
                <a:effectLst>
                  <a:outerShdw blurRad="38100" dist="38100" dir="2700000" algn="tl">
                    <a:srgbClr val="000000">
                      <a:alpha val="43137"/>
                    </a:srgbClr>
                  </a:outerShdw>
                </a:effectLst>
                <a:latin typeface="Corbel"/>
                <a:ea typeface="+mn-ea"/>
                <a:cs typeface="+mn-cs"/>
              </a:rPr>
              <a:t>CHECK PAYMENT METHOD</a:t>
            </a:r>
            <a:endParaRPr lang="en-US" dirty="0"/>
          </a:p>
        </p:txBody>
      </p:sp>
      <p:pic>
        <p:nvPicPr>
          <p:cNvPr id="6" name="Picture 5">
            <a:extLst>
              <a:ext uri="{FF2B5EF4-FFF2-40B4-BE49-F238E27FC236}">
                <a16:creationId xmlns:a16="http://schemas.microsoft.com/office/drawing/2014/main" id="{6A7A7158-0053-F4B4-D662-78BA3CBF4752}"/>
              </a:ext>
            </a:extLst>
          </p:cNvPr>
          <p:cNvPicPr>
            <a:picLocks noChangeAspect="1"/>
          </p:cNvPicPr>
          <p:nvPr/>
        </p:nvPicPr>
        <p:blipFill>
          <a:blip r:embed="rId3"/>
          <a:stretch>
            <a:fillRect/>
          </a:stretch>
        </p:blipFill>
        <p:spPr>
          <a:xfrm>
            <a:off x="249129" y="1209675"/>
            <a:ext cx="4419983" cy="2755631"/>
          </a:xfrm>
          <a:prstGeom prst="rect">
            <a:avLst/>
          </a:prstGeom>
        </p:spPr>
      </p:pic>
      <p:pic>
        <p:nvPicPr>
          <p:cNvPr id="2" name="Picture 1" descr="Graphical user interface, text, email&#10;&#10;Description automatically generated">
            <a:extLst>
              <a:ext uri="{FF2B5EF4-FFF2-40B4-BE49-F238E27FC236}">
                <a16:creationId xmlns:a16="http://schemas.microsoft.com/office/drawing/2014/main" id="{F41C8676-1B5D-B010-5E3B-7BF7AE0CC4EF}"/>
              </a:ext>
            </a:extLst>
          </p:cNvPr>
          <p:cNvPicPr>
            <a:picLocks noChangeAspect="1"/>
          </p:cNvPicPr>
          <p:nvPr/>
        </p:nvPicPr>
        <p:blipFill rotWithShape="1">
          <a:blip r:embed="rId4"/>
          <a:srcRect l="4103" t="12804" r="10150" b="2001"/>
          <a:stretch/>
        </p:blipFill>
        <p:spPr bwMode="auto">
          <a:xfrm>
            <a:off x="3068321" y="1815546"/>
            <a:ext cx="8775910" cy="4676694"/>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17707664-6435-2285-9455-E2B48581C65C}"/>
                  </a:ext>
                </a:extLst>
              </p14:cNvPr>
              <p14:cNvContentPartPr/>
              <p14:nvPr/>
            </p14:nvContentPartPr>
            <p14:xfrm>
              <a:off x="4501365" y="3626596"/>
              <a:ext cx="449640" cy="103680"/>
            </p14:xfrm>
          </p:contentPart>
        </mc:Choice>
        <mc:Fallback xmlns="">
          <p:pic>
            <p:nvPicPr>
              <p:cNvPr id="3" name="Ink 2">
                <a:extLst>
                  <a:ext uri="{FF2B5EF4-FFF2-40B4-BE49-F238E27FC236}">
                    <a16:creationId xmlns:a16="http://schemas.microsoft.com/office/drawing/2014/main" id="{17707664-6435-2285-9455-E2B48581C65C}"/>
                  </a:ext>
                </a:extLst>
              </p:cNvPr>
              <p:cNvPicPr/>
              <p:nvPr/>
            </p:nvPicPr>
            <p:blipFill>
              <a:blip r:embed="rId6"/>
              <a:stretch>
                <a:fillRect/>
              </a:stretch>
            </p:blipFill>
            <p:spPr>
              <a:xfrm>
                <a:off x="4447365" y="3518596"/>
                <a:ext cx="55728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1C9DC68D-7013-847A-D69C-E926E4955656}"/>
                  </a:ext>
                </a:extLst>
              </p14:cNvPr>
              <p14:cNvContentPartPr/>
              <p14:nvPr/>
            </p14:nvContentPartPr>
            <p14:xfrm>
              <a:off x="3436125" y="4852396"/>
              <a:ext cx="5325120" cy="32400"/>
            </p14:xfrm>
          </p:contentPart>
        </mc:Choice>
        <mc:Fallback xmlns="">
          <p:pic>
            <p:nvPicPr>
              <p:cNvPr id="15" name="Ink 14">
                <a:extLst>
                  <a:ext uri="{FF2B5EF4-FFF2-40B4-BE49-F238E27FC236}">
                    <a16:creationId xmlns:a16="http://schemas.microsoft.com/office/drawing/2014/main" id="{1C9DC68D-7013-847A-D69C-E926E4955656}"/>
                  </a:ext>
                </a:extLst>
              </p:cNvPr>
              <p:cNvPicPr/>
              <p:nvPr/>
            </p:nvPicPr>
            <p:blipFill>
              <a:blip r:embed="rId8"/>
              <a:stretch>
                <a:fillRect/>
              </a:stretch>
            </p:blipFill>
            <p:spPr>
              <a:xfrm>
                <a:off x="3382125" y="4744756"/>
                <a:ext cx="5432760" cy="248040"/>
              </a:xfrm>
              <a:prstGeom prst="rect">
                <a:avLst/>
              </a:prstGeom>
            </p:spPr>
          </p:pic>
        </mc:Fallback>
      </mc:AlternateContent>
    </p:spTree>
    <p:extLst>
      <p:ext uri="{BB962C8B-B14F-4D97-AF65-F5344CB8AC3E}">
        <p14:creationId xmlns:p14="http://schemas.microsoft.com/office/powerpoint/2010/main" val="1697517141"/>
      </p:ext>
    </p:ext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9028950-1DBF-4A0A-92CB-F6A1E2C2F669}"/>
              </a:ext>
            </a:extLst>
          </p:cNvPr>
          <p:cNvSpPr>
            <a:spLocks noGrp="1"/>
          </p:cNvSpPr>
          <p:nvPr>
            <p:ph type="title"/>
          </p:nvPr>
        </p:nvSpPr>
        <p:spPr>
          <a:xfrm>
            <a:off x="2419350" y="238125"/>
            <a:ext cx="7353299" cy="628650"/>
          </a:xfrm>
        </p:spPr>
        <p:txBody>
          <a:bodyPr/>
          <a:lstStyle/>
          <a:p>
            <a:pPr algn="ctr"/>
            <a:r>
              <a:rPr lang="en-US" sz="3200" b="1" dirty="0">
                <a:solidFill>
                  <a:srgbClr val="FFC000"/>
                </a:solidFill>
                <a:effectLst>
                  <a:outerShdw blurRad="38100" dist="38100" dir="2700000" algn="tl">
                    <a:srgbClr val="000000">
                      <a:alpha val="43137"/>
                    </a:srgbClr>
                  </a:outerShdw>
                </a:effectLst>
                <a:latin typeface="Corbel"/>
              </a:rPr>
              <a:t>EFT PAYMENT METHOD</a:t>
            </a:r>
            <a:endParaRPr lang="en-US" dirty="0"/>
          </a:p>
        </p:txBody>
      </p:sp>
      <p:pic>
        <p:nvPicPr>
          <p:cNvPr id="2" name="Picture 1" descr="Graphical user interface, text, application&#10;&#10;Description automatically generated">
            <a:extLst>
              <a:ext uri="{FF2B5EF4-FFF2-40B4-BE49-F238E27FC236}">
                <a16:creationId xmlns:a16="http://schemas.microsoft.com/office/drawing/2014/main" id="{AE4655CB-833A-8206-DD14-D05B4CE09D97}"/>
              </a:ext>
            </a:extLst>
          </p:cNvPr>
          <p:cNvPicPr>
            <a:picLocks noChangeAspect="1"/>
          </p:cNvPicPr>
          <p:nvPr/>
        </p:nvPicPr>
        <p:blipFill rotWithShape="1">
          <a:blip r:embed="rId3"/>
          <a:srcRect t="15933" r="21710"/>
          <a:stretch/>
        </p:blipFill>
        <p:spPr bwMode="auto">
          <a:xfrm>
            <a:off x="292735" y="866775"/>
            <a:ext cx="4653280" cy="2680335"/>
          </a:xfrm>
          <a:prstGeom prst="rect">
            <a:avLst/>
          </a:prstGeom>
          <a:ln>
            <a:noFill/>
          </a:ln>
          <a:extLst>
            <a:ext uri="{53640926-AAD7-44D8-BBD7-CCE9431645EC}">
              <a14:shadowObscured xmlns:a14="http://schemas.microsoft.com/office/drawing/2010/main"/>
            </a:ext>
          </a:extLst>
        </p:spPr>
      </p:pic>
      <p:pic>
        <p:nvPicPr>
          <p:cNvPr id="6" name="Picture 5" descr="Graphical user interface, text, application, email&#10;&#10;Description automatically generated">
            <a:extLst>
              <a:ext uri="{FF2B5EF4-FFF2-40B4-BE49-F238E27FC236}">
                <a16:creationId xmlns:a16="http://schemas.microsoft.com/office/drawing/2014/main" id="{5FC573E3-C033-DC6B-D306-5A512B4D89FB}"/>
              </a:ext>
            </a:extLst>
          </p:cNvPr>
          <p:cNvPicPr>
            <a:picLocks noChangeAspect="1"/>
          </p:cNvPicPr>
          <p:nvPr/>
        </p:nvPicPr>
        <p:blipFill rotWithShape="1">
          <a:blip r:embed="rId4"/>
          <a:srcRect l="2448" t="13624" r="20314" b="2010"/>
          <a:stretch/>
        </p:blipFill>
        <p:spPr bwMode="auto">
          <a:xfrm>
            <a:off x="3267075" y="1468295"/>
            <a:ext cx="8391525" cy="49157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92418612"/>
      </p:ext>
    </p:extLst>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13197" y="474980"/>
            <a:ext cx="9146383" cy="726440"/>
          </a:xfrm>
        </p:spPr>
        <p:txBody>
          <a:bodyPr/>
          <a:lstStyle/>
          <a:p>
            <a:r>
              <a:rPr lang="en-US" b="1" dirty="0">
                <a:solidFill>
                  <a:schemeClr val="accent3"/>
                </a:solidFill>
                <a:effectLst>
                  <a:outerShdw blurRad="38100" dist="38100" dir="2700000" algn="tl">
                    <a:srgbClr val="000000">
                      <a:alpha val="43137"/>
                    </a:srgbClr>
                  </a:outerShdw>
                </a:effectLst>
              </a:rPr>
              <a:t>WHAT IS JOIN NOW?</a:t>
            </a:r>
          </a:p>
        </p:txBody>
      </p:sp>
      <p:sp>
        <p:nvSpPr>
          <p:cNvPr id="14" name="Content Placeholder 13"/>
          <p:cNvSpPr>
            <a:spLocks noGrp="1"/>
          </p:cNvSpPr>
          <p:nvPr>
            <p:ph idx="1"/>
          </p:nvPr>
        </p:nvSpPr>
        <p:spPr>
          <a:xfrm>
            <a:off x="1513197" y="1468119"/>
            <a:ext cx="9136770" cy="4114801"/>
          </a:xfrm>
        </p:spPr>
        <p:txBody>
          <a:bodyPr/>
          <a:lstStyle/>
          <a:p>
            <a:r>
              <a:rPr lang="en-US" dirty="0"/>
              <a:t>Online enrollment for new members</a:t>
            </a:r>
          </a:p>
          <a:p>
            <a:r>
              <a:rPr lang="en-US" dirty="0"/>
              <a:t>User-friendly process using any device with an internet connection</a:t>
            </a:r>
          </a:p>
          <a:p>
            <a:r>
              <a:rPr lang="en-US" dirty="0"/>
              <a:t>No paper form required</a:t>
            </a:r>
          </a:p>
          <a:p>
            <a:r>
              <a:rPr lang="en-US" dirty="0"/>
              <a:t>Access Join Now:</a:t>
            </a:r>
          </a:p>
          <a:p>
            <a:pPr lvl="1"/>
            <a:r>
              <a:rPr lang="en-US" dirty="0"/>
              <a:t>Text Join to 48744 </a:t>
            </a:r>
          </a:p>
          <a:p>
            <a:pPr lvl="1"/>
            <a:r>
              <a:rPr lang="en-US" dirty="0"/>
              <a:t>Scan the QR Code</a:t>
            </a:r>
          </a:p>
          <a:p>
            <a:pPr lvl="1"/>
            <a:r>
              <a:rPr lang="en-US" dirty="0"/>
              <a:t>Enter the direct URL:  </a:t>
            </a: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https://join.nea.org/new-hampshire/</a:t>
            </a:r>
            <a:endPar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en-US" dirty="0"/>
              <a:t>Visit our website:  </a:t>
            </a:r>
            <a:r>
              <a:rPr lang="en-US" sz="2400" u="sng" dirty="0">
                <a:solidFill>
                  <a:schemeClr val="accent3"/>
                </a:solidFill>
                <a:latin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https://neanh.org/</a:t>
            </a:r>
            <a:endParaRPr lang="en-US" sz="2400" u="sng" dirty="0">
              <a:solidFill>
                <a:schemeClr val="accent3"/>
              </a:solidFill>
              <a:latin typeface="Calibri" panose="020F0502020204030204" pitchFamily="34" charset="0"/>
              <a:cs typeface="Times New Roman" panose="02020603050405020304" pitchFamily="18" charset="0"/>
            </a:endParaRPr>
          </a:p>
          <a:p>
            <a:pPr lvl="1"/>
            <a:endParaRPr lang="en-US" dirty="0"/>
          </a:p>
        </p:txBody>
      </p:sp>
      <p:pic>
        <p:nvPicPr>
          <p:cNvPr id="2" name="Picture 1" descr="Qr code&#10;&#10;Description automatically generated">
            <a:extLst>
              <a:ext uri="{FF2B5EF4-FFF2-40B4-BE49-F238E27FC236}">
                <a16:creationId xmlns:a16="http://schemas.microsoft.com/office/drawing/2014/main" id="{1843E216-2D6C-E684-3A52-E570D5400B6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1582" y="2611119"/>
            <a:ext cx="1828800" cy="1828800"/>
          </a:xfrm>
          <a:prstGeom prst="rect">
            <a:avLst/>
          </a:prstGeom>
          <a:noFill/>
          <a:ln>
            <a:noFill/>
          </a:ln>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766E02-87C1-4BC4-8C8A-C912610EBB39}"/>
              </a:ext>
            </a:extLst>
          </p:cNvPr>
          <p:cNvSpPr txBox="1"/>
          <p:nvPr/>
        </p:nvSpPr>
        <p:spPr>
          <a:xfrm>
            <a:off x="147637" y="187592"/>
            <a:ext cx="11734800" cy="646331"/>
          </a:xfrm>
          <a:prstGeom prst="rect">
            <a:avLst/>
          </a:prstGeom>
          <a:noFill/>
        </p:spPr>
        <p:txBody>
          <a:bodyPr wrap="square">
            <a:spAutoFit/>
          </a:bodyPr>
          <a:lstStyle/>
          <a:p>
            <a:pPr algn="ctr"/>
            <a:r>
              <a:rPr lang="en-US" sz="3600" b="1" spc="100" dirty="0">
                <a:solidFill>
                  <a:srgbClr val="FFC000"/>
                </a:solidFill>
                <a:effectLst>
                  <a:outerShdw blurRad="38100" dist="38100" dir="2700000" algn="tl">
                    <a:srgbClr val="000000">
                      <a:alpha val="43137"/>
                    </a:srgbClr>
                  </a:outerShdw>
                </a:effectLst>
                <a:latin typeface="Corbel"/>
                <a:ea typeface="+mj-ea"/>
                <a:cs typeface="+mj-cs"/>
              </a:rPr>
              <a:t>EFT PAYMENT METHOD:  VIEW EFT SCHEDULE</a:t>
            </a:r>
            <a:endParaRPr lang="en-US" dirty="0"/>
          </a:p>
        </p:txBody>
      </p:sp>
      <p:pic>
        <p:nvPicPr>
          <p:cNvPr id="4" name="Picture 3" descr="Graphical user interface, text, application, email&#10;&#10;Description automatically generated">
            <a:extLst>
              <a:ext uri="{FF2B5EF4-FFF2-40B4-BE49-F238E27FC236}">
                <a16:creationId xmlns:a16="http://schemas.microsoft.com/office/drawing/2014/main" id="{121D2BDF-DD0D-4310-C6C6-8B992946FD4F}"/>
              </a:ext>
            </a:extLst>
          </p:cNvPr>
          <p:cNvPicPr>
            <a:picLocks noChangeAspect="1"/>
          </p:cNvPicPr>
          <p:nvPr/>
        </p:nvPicPr>
        <p:blipFill rotWithShape="1">
          <a:blip r:embed="rId3"/>
          <a:srcRect l="2448" t="35219" r="20314" b="38014"/>
          <a:stretch/>
        </p:blipFill>
        <p:spPr bwMode="auto">
          <a:xfrm>
            <a:off x="1628775" y="883999"/>
            <a:ext cx="8772525" cy="1419228"/>
          </a:xfrm>
          <a:prstGeom prst="rect">
            <a:avLst/>
          </a:prstGeom>
          <a:ln>
            <a:noFill/>
          </a:ln>
          <a:extLst>
            <a:ext uri="{53640926-AAD7-44D8-BBD7-CCE9431645EC}">
              <a14:shadowObscured xmlns:a14="http://schemas.microsoft.com/office/drawing/2010/main"/>
            </a:ext>
          </a:extLst>
        </p:spPr>
      </p:pic>
      <p:pic>
        <p:nvPicPr>
          <p:cNvPr id="2" name="Picture 1" descr="A picture containing table&#10;&#10;Description automatically generated">
            <a:extLst>
              <a:ext uri="{FF2B5EF4-FFF2-40B4-BE49-F238E27FC236}">
                <a16:creationId xmlns:a16="http://schemas.microsoft.com/office/drawing/2014/main" id="{36E13CEC-6B28-7AC9-F05F-D3330EC15C29}"/>
              </a:ext>
            </a:extLst>
          </p:cNvPr>
          <p:cNvPicPr>
            <a:picLocks noChangeAspect="1"/>
          </p:cNvPicPr>
          <p:nvPr/>
        </p:nvPicPr>
        <p:blipFill rotWithShape="1">
          <a:blip r:embed="rId4"/>
          <a:srcRect l="2736" t="12905" r="4274" b="3467"/>
          <a:stretch/>
        </p:blipFill>
        <p:spPr bwMode="auto">
          <a:xfrm>
            <a:off x="1628775" y="2438782"/>
            <a:ext cx="8772525" cy="4231983"/>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D0D05A81-2E3F-4EE9-F765-46AC891B1DC9}"/>
                  </a:ext>
                </a:extLst>
              </p14:cNvPr>
              <p14:cNvContentPartPr/>
              <p14:nvPr/>
            </p14:nvContentPartPr>
            <p14:xfrm>
              <a:off x="2251365" y="1930996"/>
              <a:ext cx="1084680" cy="68400"/>
            </p14:xfrm>
          </p:contentPart>
        </mc:Choice>
        <mc:Fallback xmlns="">
          <p:pic>
            <p:nvPicPr>
              <p:cNvPr id="7" name="Ink 6">
                <a:extLst>
                  <a:ext uri="{FF2B5EF4-FFF2-40B4-BE49-F238E27FC236}">
                    <a16:creationId xmlns:a16="http://schemas.microsoft.com/office/drawing/2014/main" id="{D0D05A81-2E3F-4EE9-F765-46AC891B1DC9}"/>
                  </a:ext>
                </a:extLst>
              </p:cNvPr>
              <p:cNvPicPr/>
              <p:nvPr/>
            </p:nvPicPr>
            <p:blipFill>
              <a:blip r:embed="rId6"/>
              <a:stretch>
                <a:fillRect/>
              </a:stretch>
            </p:blipFill>
            <p:spPr>
              <a:xfrm>
                <a:off x="2197725" y="1823356"/>
                <a:ext cx="1192320" cy="284040"/>
              </a:xfrm>
              <a:prstGeom prst="rect">
                <a:avLst/>
              </a:prstGeom>
            </p:spPr>
          </p:pic>
        </mc:Fallback>
      </mc:AlternateContent>
    </p:spTree>
    <p:extLst>
      <p:ext uri="{BB962C8B-B14F-4D97-AF65-F5344CB8AC3E}">
        <p14:creationId xmlns:p14="http://schemas.microsoft.com/office/powerpoint/2010/main" val="274008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8CEB64-B0BB-4C67-81CF-916CD9727A69}"/>
              </a:ext>
            </a:extLst>
          </p:cNvPr>
          <p:cNvSpPr>
            <a:spLocks noGrp="1"/>
          </p:cNvSpPr>
          <p:nvPr>
            <p:ph type="title"/>
          </p:nvPr>
        </p:nvSpPr>
        <p:spPr>
          <a:xfrm>
            <a:off x="223520" y="213360"/>
            <a:ext cx="11663680" cy="929640"/>
          </a:xfrm>
        </p:spPr>
        <p:txBody>
          <a:bodyPr>
            <a:normAutofit fontScale="90000"/>
          </a:bodyPr>
          <a:lstStyle/>
          <a:p>
            <a:pPr algn="ctr"/>
            <a:br>
              <a:rPr kumimoji="0" lang="en-US" sz="1800" b="0" i="0" u="none" strike="noStrike" kern="1200" cap="none" spc="0" normalizeH="0" baseline="0" noProof="0" dirty="0">
                <a:ln>
                  <a:noFill/>
                </a:ln>
                <a:solidFill>
                  <a:prstClr val="white"/>
                </a:solidFill>
                <a:effectLst/>
                <a:uLnTx/>
                <a:uFillTx/>
                <a:latin typeface="Corbel"/>
                <a:ea typeface="+mn-ea"/>
                <a:cs typeface="+mn-cs"/>
              </a:rPr>
            </a:br>
            <a:r>
              <a:rPr lang="en-US" b="1" dirty="0">
                <a:solidFill>
                  <a:srgbClr val="FFC000"/>
                </a:solidFill>
                <a:effectLst>
                  <a:outerShdw blurRad="38100" dist="38100" dir="2700000" algn="tl">
                    <a:srgbClr val="000000">
                      <a:alpha val="43137"/>
                    </a:srgbClr>
                  </a:outerShdw>
                </a:effectLst>
                <a:latin typeface="Corbel"/>
                <a:ea typeface="+mn-ea"/>
                <a:cs typeface="+mn-cs"/>
              </a:rPr>
              <a:t>EFT PAYMENT METHOD:  ENTER BANKING INFORMATION AND AUTHORIZE DEDUCTIONS</a:t>
            </a:r>
            <a:endParaRPr lang="en-US" dirty="0"/>
          </a:p>
        </p:txBody>
      </p:sp>
      <p:pic>
        <p:nvPicPr>
          <p:cNvPr id="3" name="Picture 2">
            <a:extLst>
              <a:ext uri="{FF2B5EF4-FFF2-40B4-BE49-F238E27FC236}">
                <a16:creationId xmlns:a16="http://schemas.microsoft.com/office/drawing/2014/main" id="{A90BF641-6249-49E4-F65D-0A766D2704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29" r="1384" b="4861"/>
          <a:stretch/>
        </p:blipFill>
        <p:spPr bwMode="auto">
          <a:xfrm>
            <a:off x="553316" y="1433427"/>
            <a:ext cx="11085368" cy="49876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894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9028950-1DBF-4A0A-92CB-F6A1E2C2F669}"/>
              </a:ext>
            </a:extLst>
          </p:cNvPr>
          <p:cNvSpPr>
            <a:spLocks noGrp="1"/>
          </p:cNvSpPr>
          <p:nvPr>
            <p:ph type="title"/>
          </p:nvPr>
        </p:nvSpPr>
        <p:spPr>
          <a:xfrm>
            <a:off x="269238" y="151562"/>
            <a:ext cx="3505202" cy="2057400"/>
          </a:xfrm>
        </p:spPr>
        <p:txBody>
          <a:bodyPr/>
          <a:lstStyle/>
          <a:p>
            <a:r>
              <a:rPr lang="en-US" b="1" dirty="0">
                <a:solidFill>
                  <a:srgbClr val="FFC000"/>
                </a:solidFill>
                <a:effectLst>
                  <a:outerShdw blurRad="38100" dist="38100" dir="2700000" algn="tl">
                    <a:srgbClr val="000000">
                      <a:alpha val="43137"/>
                    </a:srgbClr>
                  </a:outerShdw>
                </a:effectLst>
                <a:latin typeface="Corbel"/>
              </a:rPr>
              <a:t>CREDIT CARD PAYMENT METHOD</a:t>
            </a:r>
            <a:endParaRPr lang="en-US" sz="4000" dirty="0"/>
          </a:p>
        </p:txBody>
      </p:sp>
      <p:pic>
        <p:nvPicPr>
          <p:cNvPr id="3" name="Picture 2">
            <a:extLst>
              <a:ext uri="{FF2B5EF4-FFF2-40B4-BE49-F238E27FC236}">
                <a16:creationId xmlns:a16="http://schemas.microsoft.com/office/drawing/2014/main" id="{7AF0B5C9-21AD-D896-0524-644108BBF5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77" t="12804" r="4758"/>
          <a:stretch/>
        </p:blipFill>
        <p:spPr bwMode="auto">
          <a:xfrm>
            <a:off x="1107440" y="2208962"/>
            <a:ext cx="8839200" cy="4486222"/>
          </a:xfrm>
          <a:prstGeom prst="rect">
            <a:avLst/>
          </a:prstGeom>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D717BA48-AA96-B358-B18B-9248A6CD17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62" r="20846"/>
          <a:stretch/>
        </p:blipFill>
        <p:spPr bwMode="auto">
          <a:xfrm>
            <a:off x="3683000" y="695824"/>
            <a:ext cx="7167126" cy="425209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CCFA56D-5EF1-83C6-FC86-57A1D37BB080}"/>
                  </a:ext>
                </a:extLst>
              </p14:cNvPr>
              <p14:cNvContentPartPr/>
              <p14:nvPr/>
            </p14:nvContentPartPr>
            <p14:xfrm>
              <a:off x="6531405" y="2853316"/>
              <a:ext cx="2159640" cy="51120"/>
            </p14:xfrm>
          </p:contentPart>
        </mc:Choice>
        <mc:Fallback xmlns="">
          <p:pic>
            <p:nvPicPr>
              <p:cNvPr id="5" name="Ink 4">
                <a:extLst>
                  <a:ext uri="{FF2B5EF4-FFF2-40B4-BE49-F238E27FC236}">
                    <a16:creationId xmlns:a16="http://schemas.microsoft.com/office/drawing/2014/main" id="{6CCFA56D-5EF1-83C6-FC86-57A1D37BB080}"/>
                  </a:ext>
                </a:extLst>
              </p:cNvPr>
              <p:cNvPicPr/>
              <p:nvPr/>
            </p:nvPicPr>
            <p:blipFill>
              <a:blip r:embed="rId6"/>
              <a:stretch>
                <a:fillRect/>
              </a:stretch>
            </p:blipFill>
            <p:spPr>
              <a:xfrm>
                <a:off x="6477405" y="2745316"/>
                <a:ext cx="2267280" cy="266760"/>
              </a:xfrm>
              <a:prstGeom prst="rect">
                <a:avLst/>
              </a:prstGeom>
            </p:spPr>
          </p:pic>
        </mc:Fallback>
      </mc:AlternateContent>
    </p:spTree>
    <p:extLst>
      <p:ext uri="{BB962C8B-B14F-4D97-AF65-F5344CB8AC3E}">
        <p14:creationId xmlns:p14="http://schemas.microsoft.com/office/powerpoint/2010/main" val="28496648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4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9028950-1DBF-4A0A-92CB-F6A1E2C2F669}"/>
              </a:ext>
            </a:extLst>
          </p:cNvPr>
          <p:cNvSpPr>
            <a:spLocks noGrp="1"/>
          </p:cNvSpPr>
          <p:nvPr>
            <p:ph type="title"/>
          </p:nvPr>
        </p:nvSpPr>
        <p:spPr>
          <a:xfrm>
            <a:off x="1409700" y="381000"/>
            <a:ext cx="9372600" cy="800100"/>
          </a:xfrm>
        </p:spPr>
        <p:txBody>
          <a:bodyPr/>
          <a:lstStyle/>
          <a:p>
            <a:r>
              <a:rPr lang="en-US" b="1">
                <a:solidFill>
                  <a:srgbClr val="FFC000"/>
                </a:solidFill>
                <a:effectLst>
                  <a:outerShdw blurRad="38100" dist="38100" dir="2700000" algn="tl">
                    <a:srgbClr val="000000">
                      <a:alpha val="43137"/>
                    </a:srgbClr>
                  </a:outerShdw>
                </a:effectLst>
                <a:latin typeface="Corbel"/>
              </a:rPr>
              <a:t>PAYROLL DEDUCTION PAYMENT METHOD</a:t>
            </a:r>
            <a:endParaRPr lang="en-US" sz="4000"/>
          </a:p>
        </p:txBody>
      </p:sp>
      <p:pic>
        <p:nvPicPr>
          <p:cNvPr id="2" name="Picture 1">
            <a:extLst>
              <a:ext uri="{FF2B5EF4-FFF2-40B4-BE49-F238E27FC236}">
                <a16:creationId xmlns:a16="http://schemas.microsoft.com/office/drawing/2014/main" id="{0AAAD150-C272-2B57-34D8-C2E4A0BE7B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975" r="1998"/>
          <a:stretch/>
        </p:blipFill>
        <p:spPr bwMode="auto">
          <a:xfrm>
            <a:off x="772161" y="1424939"/>
            <a:ext cx="10763140" cy="51274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8439447"/>
      </p:ext>
    </p:extLst>
  </p:cSld>
  <p:clrMapOvr>
    <a:masterClrMapping/>
  </p:clrMapOvr>
  <p:transition spd="slow">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9028950-1DBF-4A0A-92CB-F6A1E2C2F669}"/>
              </a:ext>
            </a:extLst>
          </p:cNvPr>
          <p:cNvSpPr>
            <a:spLocks noGrp="1"/>
          </p:cNvSpPr>
          <p:nvPr>
            <p:ph type="title"/>
          </p:nvPr>
        </p:nvSpPr>
        <p:spPr>
          <a:xfrm>
            <a:off x="1000038" y="725863"/>
            <a:ext cx="9810750" cy="723900"/>
          </a:xfrm>
        </p:spPr>
        <p:txBody>
          <a:bodyPr/>
          <a:lstStyle/>
          <a:p>
            <a:pPr algn="ctr"/>
            <a:r>
              <a:rPr lang="en-US" b="1" dirty="0">
                <a:solidFill>
                  <a:srgbClr val="FFC000"/>
                </a:solidFill>
                <a:effectLst>
                  <a:outerShdw blurRad="38100" dist="38100" dir="2700000" algn="tl">
                    <a:srgbClr val="000000">
                      <a:alpha val="43137"/>
                    </a:srgbClr>
                  </a:outerShdw>
                </a:effectLst>
                <a:latin typeface="Corbel"/>
              </a:rPr>
              <a:t>PAYROLL DEDUCTION PAYMENT METHOD:  AUTHORIZE PAYROLL DEDUCTION</a:t>
            </a:r>
            <a:endParaRPr lang="en-US" sz="4000"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B901EBCA-D5DB-4C8C-9B77-86BD0382C592}"/>
                  </a:ext>
                </a:extLst>
              </p14:cNvPr>
              <p14:cNvContentPartPr/>
              <p14:nvPr/>
            </p14:nvContentPartPr>
            <p14:xfrm>
              <a:off x="1000038" y="3602711"/>
              <a:ext cx="7002720" cy="33480"/>
            </p14:xfrm>
          </p:contentPart>
        </mc:Choice>
        <mc:Fallback xmlns="">
          <p:pic>
            <p:nvPicPr>
              <p:cNvPr id="6" name="Ink 5">
                <a:extLst>
                  <a:ext uri="{FF2B5EF4-FFF2-40B4-BE49-F238E27FC236}">
                    <a16:creationId xmlns:a16="http://schemas.microsoft.com/office/drawing/2014/main" id="{B901EBCA-D5DB-4C8C-9B77-86BD0382C592}"/>
                  </a:ext>
                </a:extLst>
              </p:cNvPr>
              <p:cNvPicPr/>
              <p:nvPr/>
            </p:nvPicPr>
            <p:blipFill>
              <a:blip r:embed="rId7"/>
              <a:stretch>
                <a:fillRect/>
              </a:stretch>
            </p:blipFill>
            <p:spPr>
              <a:xfrm>
                <a:off x="946038" y="3494711"/>
                <a:ext cx="7110360" cy="249120"/>
              </a:xfrm>
              <a:prstGeom prst="rect">
                <a:avLst/>
              </a:prstGeom>
            </p:spPr>
          </p:pic>
        </mc:Fallback>
      </mc:AlternateContent>
      <p:pic>
        <p:nvPicPr>
          <p:cNvPr id="2" name="Picture 1" descr="Text&#10;&#10;Description automatically generated">
            <a:extLst>
              <a:ext uri="{FF2B5EF4-FFF2-40B4-BE49-F238E27FC236}">
                <a16:creationId xmlns:a16="http://schemas.microsoft.com/office/drawing/2014/main" id="{DF25D7EE-D3C7-8E6F-9E54-DAD1D64AC14E}"/>
              </a:ext>
            </a:extLst>
          </p:cNvPr>
          <p:cNvPicPr>
            <a:picLocks noChangeAspect="1"/>
          </p:cNvPicPr>
          <p:nvPr/>
        </p:nvPicPr>
        <p:blipFill rotWithShape="1">
          <a:blip r:embed="rId8"/>
          <a:srcRect t="12462" r="1000"/>
          <a:stretch/>
        </p:blipFill>
        <p:spPr bwMode="auto">
          <a:xfrm>
            <a:off x="732701" y="1547305"/>
            <a:ext cx="10726597" cy="5087175"/>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DE05531E-BA66-3F32-D7F9-653B31D5B968}"/>
                  </a:ext>
                </a:extLst>
              </p14:cNvPr>
              <p14:cNvContentPartPr/>
              <p14:nvPr/>
            </p14:nvContentPartPr>
            <p14:xfrm>
              <a:off x="1959045" y="4832236"/>
              <a:ext cx="8469720" cy="72000"/>
            </p14:xfrm>
          </p:contentPart>
        </mc:Choice>
        <mc:Fallback xmlns="">
          <p:pic>
            <p:nvPicPr>
              <p:cNvPr id="3" name="Ink 2">
                <a:extLst>
                  <a:ext uri="{FF2B5EF4-FFF2-40B4-BE49-F238E27FC236}">
                    <a16:creationId xmlns:a16="http://schemas.microsoft.com/office/drawing/2014/main" id="{DE05531E-BA66-3F32-D7F9-653B31D5B968}"/>
                  </a:ext>
                </a:extLst>
              </p:cNvPr>
              <p:cNvPicPr/>
              <p:nvPr/>
            </p:nvPicPr>
            <p:blipFill>
              <a:blip r:embed="rId10"/>
              <a:stretch>
                <a:fillRect/>
              </a:stretch>
            </p:blipFill>
            <p:spPr>
              <a:xfrm>
                <a:off x="1905405" y="4724236"/>
                <a:ext cx="8577360" cy="287640"/>
              </a:xfrm>
              <a:prstGeom prst="rect">
                <a:avLst/>
              </a:prstGeom>
            </p:spPr>
          </p:pic>
        </mc:Fallback>
      </mc:AlternateContent>
    </p:spTree>
    <p:extLst>
      <p:ext uri="{BB962C8B-B14F-4D97-AF65-F5344CB8AC3E}">
        <p14:creationId xmlns:p14="http://schemas.microsoft.com/office/powerpoint/2010/main" val="118527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9028950-1DBF-4A0A-92CB-F6A1E2C2F669}"/>
              </a:ext>
            </a:extLst>
          </p:cNvPr>
          <p:cNvSpPr>
            <a:spLocks noGrp="1"/>
          </p:cNvSpPr>
          <p:nvPr>
            <p:ph type="title"/>
          </p:nvPr>
        </p:nvSpPr>
        <p:spPr>
          <a:xfrm>
            <a:off x="2362200" y="146934"/>
            <a:ext cx="7086600" cy="609600"/>
          </a:xfrm>
        </p:spPr>
        <p:txBody>
          <a:bodyPr/>
          <a:lstStyle/>
          <a:p>
            <a:pPr algn="ctr"/>
            <a:r>
              <a:rPr lang="en-US" sz="4000" b="1">
                <a:solidFill>
                  <a:srgbClr val="FFC000"/>
                </a:solidFill>
                <a:effectLst>
                  <a:outerShdw blurRad="38100" dist="38100" dir="2700000" algn="tl">
                    <a:srgbClr val="000000">
                      <a:alpha val="43137"/>
                    </a:srgbClr>
                  </a:outerShdw>
                </a:effectLst>
                <a:latin typeface="Corbel"/>
              </a:rPr>
              <a:t>ALMOST FINISHED!</a:t>
            </a:r>
            <a:endParaRPr lang="en-US" sz="4000"/>
          </a:p>
        </p:txBody>
      </p:sp>
      <p:pic>
        <p:nvPicPr>
          <p:cNvPr id="3" name="Picture 2">
            <a:extLst>
              <a:ext uri="{FF2B5EF4-FFF2-40B4-BE49-F238E27FC236}">
                <a16:creationId xmlns:a16="http://schemas.microsoft.com/office/drawing/2014/main" id="{1A6C29BA-E8EC-88BC-ABE0-A592253A30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975" r="26905"/>
          <a:stretch/>
        </p:blipFill>
        <p:spPr bwMode="auto">
          <a:xfrm>
            <a:off x="200382" y="1547100"/>
            <a:ext cx="6284406" cy="401320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5BD2003C-3A8B-0DBD-40E6-822704213B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536" r="2629"/>
          <a:stretch/>
        </p:blipFill>
        <p:spPr bwMode="auto">
          <a:xfrm>
            <a:off x="5690352" y="757611"/>
            <a:ext cx="6301266" cy="293243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F53C5889-549E-7E9C-5410-3654157A22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999" r="4458"/>
          <a:stretch/>
        </p:blipFill>
        <p:spPr bwMode="auto">
          <a:xfrm>
            <a:off x="5678769" y="3690041"/>
            <a:ext cx="6312849" cy="3048386"/>
          </a:xfrm>
          <a:prstGeom prst="rect">
            <a:avLst/>
          </a:prstGeom>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14F72031-A6A0-1C2C-95FD-12755B7D1DA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643" t="16560" r="50158" b="72284"/>
          <a:stretch/>
        </p:blipFill>
        <p:spPr bwMode="auto">
          <a:xfrm>
            <a:off x="200382" y="1015903"/>
            <a:ext cx="5895618" cy="5311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3314938"/>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06A428-5D7D-46EA-85CB-4374A0BF4A5C}"/>
              </a:ext>
            </a:extLst>
          </p:cNvPr>
          <p:cNvSpPr txBox="1"/>
          <p:nvPr/>
        </p:nvSpPr>
        <p:spPr>
          <a:xfrm>
            <a:off x="152400" y="990600"/>
            <a:ext cx="3657600" cy="1938992"/>
          </a:xfrm>
          <a:prstGeom prst="rect">
            <a:avLst/>
          </a:prstGeom>
          <a:noFill/>
        </p:spPr>
        <p:txBody>
          <a:bodyPr wrap="square">
            <a:spAutoFit/>
          </a:bodyPr>
          <a:lstStyle/>
          <a:p>
            <a:r>
              <a:rPr lang="en-US" sz="4000" b="1" spc="100">
                <a:solidFill>
                  <a:srgbClr val="FFC000"/>
                </a:solidFill>
                <a:effectLst>
                  <a:outerShdw blurRad="38100" dist="38100" dir="2700000" algn="tl">
                    <a:srgbClr val="000000">
                      <a:alpha val="43137"/>
                    </a:srgbClr>
                  </a:outerShdw>
                </a:effectLst>
                <a:latin typeface="Corbel"/>
                <a:ea typeface="+mj-ea"/>
                <a:cs typeface="+mj-cs"/>
              </a:rPr>
              <a:t>SUBMIT</a:t>
            </a:r>
          </a:p>
          <a:p>
            <a:r>
              <a:rPr lang="en-US" sz="4000" b="1" spc="100">
                <a:solidFill>
                  <a:srgbClr val="FFC000"/>
                </a:solidFill>
                <a:effectLst>
                  <a:outerShdw blurRad="38100" dist="38100" dir="2700000" algn="tl">
                    <a:srgbClr val="000000">
                      <a:alpha val="43137"/>
                    </a:srgbClr>
                  </a:outerShdw>
                </a:effectLst>
                <a:latin typeface="Corbel"/>
                <a:ea typeface="+mj-ea"/>
                <a:cs typeface="+mj-cs"/>
              </a:rPr>
              <a:t>YOUR APPLICATION!</a:t>
            </a:r>
            <a:endParaRPr lang="en-US"/>
          </a:p>
        </p:txBody>
      </p:sp>
      <p:pic>
        <p:nvPicPr>
          <p:cNvPr id="3" name="Picture 2">
            <a:extLst>
              <a:ext uri="{FF2B5EF4-FFF2-40B4-BE49-F238E27FC236}">
                <a16:creationId xmlns:a16="http://schemas.microsoft.com/office/drawing/2014/main" id="{26E7A97E-0765-DD37-8571-83F9564E50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63" t="12975" r="33477"/>
          <a:stretch/>
        </p:blipFill>
        <p:spPr bwMode="auto">
          <a:xfrm>
            <a:off x="3810000" y="401320"/>
            <a:ext cx="8140354" cy="6055360"/>
          </a:xfrm>
          <a:prstGeom prst="rect">
            <a:avLst/>
          </a:prstGeom>
          <a:ln>
            <a:noFill/>
          </a:ln>
          <a:extLst>
            <a:ext uri="{53640926-AAD7-44D8-BBD7-CCE9431645EC}">
              <a14:shadowObscured xmlns:a14="http://schemas.microsoft.com/office/drawing/2010/main"/>
            </a:ext>
          </a:extLst>
        </p:spPr>
      </p:pic>
      <p:sp>
        <p:nvSpPr>
          <p:cNvPr id="7" name="Arrow: Left 6">
            <a:extLst>
              <a:ext uri="{FF2B5EF4-FFF2-40B4-BE49-F238E27FC236}">
                <a16:creationId xmlns:a16="http://schemas.microsoft.com/office/drawing/2014/main" id="{F552F549-415F-4B32-910E-26636506CB71}"/>
              </a:ext>
            </a:extLst>
          </p:cNvPr>
          <p:cNvSpPr/>
          <p:nvPr/>
        </p:nvSpPr>
        <p:spPr>
          <a:xfrm>
            <a:off x="6863080" y="5847080"/>
            <a:ext cx="1143000" cy="609600"/>
          </a:xfrm>
          <a:prstGeom prst="lef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13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45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9028950-1DBF-4A0A-92CB-F6A1E2C2F669}"/>
              </a:ext>
            </a:extLst>
          </p:cNvPr>
          <p:cNvSpPr>
            <a:spLocks noGrp="1"/>
          </p:cNvSpPr>
          <p:nvPr>
            <p:ph type="title"/>
          </p:nvPr>
        </p:nvSpPr>
        <p:spPr>
          <a:xfrm>
            <a:off x="685800" y="76200"/>
            <a:ext cx="10820400" cy="800100"/>
          </a:xfrm>
        </p:spPr>
        <p:txBody>
          <a:bodyPr/>
          <a:lstStyle/>
          <a:p>
            <a:pPr algn="ctr"/>
            <a:r>
              <a:rPr lang="en-US" sz="4000" b="1">
                <a:solidFill>
                  <a:srgbClr val="FFC000"/>
                </a:solidFill>
                <a:effectLst>
                  <a:outerShdw blurRad="38100" dist="38100" dir="2700000" algn="tl">
                    <a:srgbClr val="000000">
                      <a:alpha val="43137"/>
                    </a:srgbClr>
                  </a:outerShdw>
                </a:effectLst>
                <a:latin typeface="Corbel"/>
              </a:rPr>
              <a:t>CONGRATULATIONS! YOU ARE A MEMBER!</a:t>
            </a:r>
            <a:endParaRPr lang="en-US" sz="4000"/>
          </a:p>
        </p:txBody>
      </p:sp>
      <p:pic>
        <p:nvPicPr>
          <p:cNvPr id="5" name="Picture 4">
            <a:extLst>
              <a:ext uri="{FF2B5EF4-FFF2-40B4-BE49-F238E27FC236}">
                <a16:creationId xmlns:a16="http://schemas.microsoft.com/office/drawing/2014/main" id="{DCC5F697-6C3E-436A-961D-2C9BA67D387E}"/>
              </a:ext>
            </a:extLst>
          </p:cNvPr>
          <p:cNvPicPr/>
          <p:nvPr/>
        </p:nvPicPr>
        <p:blipFill rotWithShape="1">
          <a:blip r:embed="rId3"/>
          <a:srcRect r="18852"/>
          <a:stretch/>
        </p:blipFill>
        <p:spPr>
          <a:xfrm>
            <a:off x="304800" y="1143000"/>
            <a:ext cx="7543800" cy="5295900"/>
          </a:xfrm>
          <a:prstGeom prst="rect">
            <a:avLst/>
          </a:prstGeom>
        </p:spPr>
      </p:pic>
      <p:pic>
        <p:nvPicPr>
          <p:cNvPr id="7" name="Picture 6">
            <a:extLst>
              <a:ext uri="{FF2B5EF4-FFF2-40B4-BE49-F238E27FC236}">
                <a16:creationId xmlns:a16="http://schemas.microsoft.com/office/drawing/2014/main" id="{F2C884BA-D691-4F4E-83B0-0DAF31E16633}"/>
              </a:ext>
            </a:extLst>
          </p:cNvPr>
          <p:cNvPicPr/>
          <p:nvPr/>
        </p:nvPicPr>
        <p:blipFill>
          <a:blip r:embed="rId4"/>
          <a:stretch>
            <a:fillRect/>
          </a:stretch>
        </p:blipFill>
        <p:spPr>
          <a:xfrm>
            <a:off x="5241664" y="2104016"/>
            <a:ext cx="6248400" cy="4572000"/>
          </a:xfrm>
          <a:prstGeom prst="rect">
            <a:avLst/>
          </a:prstGeom>
        </p:spPr>
      </p:pic>
      <p:sp>
        <p:nvSpPr>
          <p:cNvPr id="6" name="Arrow: Left 5">
            <a:extLst>
              <a:ext uri="{FF2B5EF4-FFF2-40B4-BE49-F238E27FC236}">
                <a16:creationId xmlns:a16="http://schemas.microsoft.com/office/drawing/2014/main" id="{2426D967-7DF6-4BF2-A3AC-F7E8FE460FA0}"/>
              </a:ext>
            </a:extLst>
          </p:cNvPr>
          <p:cNvSpPr/>
          <p:nvPr/>
        </p:nvSpPr>
        <p:spPr>
          <a:xfrm>
            <a:off x="2890019" y="3821190"/>
            <a:ext cx="787678" cy="363653"/>
          </a:xfrm>
          <a:prstGeom prst="lef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C03101C8-F34B-C863-4DB1-9F0451503A48}"/>
                  </a:ext>
                </a:extLst>
              </p14:cNvPr>
              <p14:cNvContentPartPr/>
              <p14:nvPr/>
            </p14:nvContentPartPr>
            <p14:xfrm>
              <a:off x="491685" y="1697356"/>
              <a:ext cx="682920" cy="142920"/>
            </p14:xfrm>
          </p:contentPart>
        </mc:Choice>
        <mc:Fallback xmlns="">
          <p:pic>
            <p:nvPicPr>
              <p:cNvPr id="2" name="Ink 1">
                <a:extLst>
                  <a:ext uri="{FF2B5EF4-FFF2-40B4-BE49-F238E27FC236}">
                    <a16:creationId xmlns:a16="http://schemas.microsoft.com/office/drawing/2014/main" id="{C03101C8-F34B-C863-4DB1-9F0451503A48}"/>
                  </a:ext>
                </a:extLst>
              </p:cNvPr>
              <p:cNvPicPr/>
              <p:nvPr/>
            </p:nvPicPr>
            <p:blipFill>
              <a:blip r:embed="rId6"/>
              <a:stretch>
                <a:fillRect/>
              </a:stretch>
            </p:blipFill>
            <p:spPr>
              <a:xfrm>
                <a:off x="438045" y="1589356"/>
                <a:ext cx="79056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661D38B3-A23B-DB65-149A-594EDC32DE28}"/>
                  </a:ext>
                </a:extLst>
              </p14:cNvPr>
              <p14:cNvContentPartPr/>
              <p14:nvPr/>
            </p14:nvContentPartPr>
            <p14:xfrm>
              <a:off x="512205" y="4009636"/>
              <a:ext cx="592560" cy="30240"/>
            </p14:xfrm>
          </p:contentPart>
        </mc:Choice>
        <mc:Fallback xmlns="">
          <p:pic>
            <p:nvPicPr>
              <p:cNvPr id="3" name="Ink 2">
                <a:extLst>
                  <a:ext uri="{FF2B5EF4-FFF2-40B4-BE49-F238E27FC236}">
                    <a16:creationId xmlns:a16="http://schemas.microsoft.com/office/drawing/2014/main" id="{661D38B3-A23B-DB65-149A-594EDC32DE28}"/>
                  </a:ext>
                </a:extLst>
              </p:cNvPr>
              <p:cNvPicPr/>
              <p:nvPr/>
            </p:nvPicPr>
            <p:blipFill>
              <a:blip r:embed="rId8"/>
              <a:stretch>
                <a:fillRect/>
              </a:stretch>
            </p:blipFill>
            <p:spPr>
              <a:xfrm>
                <a:off x="458565" y="3901996"/>
                <a:ext cx="700200" cy="245880"/>
              </a:xfrm>
              <a:prstGeom prst="rect">
                <a:avLst/>
              </a:prstGeom>
            </p:spPr>
          </p:pic>
        </mc:Fallback>
      </mc:AlternateContent>
    </p:spTree>
    <p:extLst>
      <p:ext uri="{BB962C8B-B14F-4D97-AF65-F5344CB8AC3E}">
        <p14:creationId xmlns:p14="http://schemas.microsoft.com/office/powerpoint/2010/main" val="3738890688"/>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06A428-5D7D-46EA-85CB-4374A0BF4A5C}"/>
              </a:ext>
            </a:extLst>
          </p:cNvPr>
          <p:cNvSpPr txBox="1"/>
          <p:nvPr/>
        </p:nvSpPr>
        <p:spPr>
          <a:xfrm>
            <a:off x="3050540" y="148090"/>
            <a:ext cx="6090920" cy="707886"/>
          </a:xfrm>
          <a:prstGeom prst="rect">
            <a:avLst/>
          </a:prstGeom>
          <a:noFill/>
        </p:spPr>
        <p:txBody>
          <a:bodyPr wrap="square">
            <a:spAutoFit/>
          </a:bodyPr>
          <a:lstStyle/>
          <a:p>
            <a:pPr algn="ctr"/>
            <a:r>
              <a:rPr lang="en-US" sz="4000" b="1" spc="100" dirty="0">
                <a:solidFill>
                  <a:srgbClr val="FFC000"/>
                </a:solidFill>
                <a:effectLst>
                  <a:outerShdw blurRad="38100" dist="38100" dir="2700000" algn="tl">
                    <a:srgbClr val="000000">
                      <a:alpha val="43137"/>
                    </a:srgbClr>
                  </a:outerShdw>
                </a:effectLst>
                <a:latin typeface="Corbel"/>
                <a:ea typeface="+mj-ea"/>
                <a:cs typeface="+mj-cs"/>
              </a:rPr>
              <a:t>WELCOME EMAIL</a:t>
            </a:r>
          </a:p>
        </p:txBody>
      </p:sp>
      <p:pic>
        <p:nvPicPr>
          <p:cNvPr id="3" name="Picture 2">
            <a:extLst>
              <a:ext uri="{FF2B5EF4-FFF2-40B4-BE49-F238E27FC236}">
                <a16:creationId xmlns:a16="http://schemas.microsoft.com/office/drawing/2014/main" id="{DE0830C4-1614-4D92-9EA7-E7DBF719EDEF}"/>
              </a:ext>
            </a:extLst>
          </p:cNvPr>
          <p:cNvPicPr>
            <a:picLocks noChangeAspect="1"/>
          </p:cNvPicPr>
          <p:nvPr/>
        </p:nvPicPr>
        <p:blipFill rotWithShape="1">
          <a:blip r:embed="rId3"/>
          <a:srcRect l="33318" t="29864" r="34513" b="-43"/>
          <a:stretch/>
        </p:blipFill>
        <p:spPr>
          <a:xfrm>
            <a:off x="566048" y="1844170"/>
            <a:ext cx="4267200" cy="5013830"/>
          </a:xfrm>
          <a:prstGeom prst="rect">
            <a:avLst/>
          </a:prstGeom>
        </p:spPr>
      </p:pic>
      <p:pic>
        <p:nvPicPr>
          <p:cNvPr id="2" name="Picture 1">
            <a:extLst>
              <a:ext uri="{FF2B5EF4-FFF2-40B4-BE49-F238E27FC236}">
                <a16:creationId xmlns:a16="http://schemas.microsoft.com/office/drawing/2014/main" id="{C20DF367-8361-42B9-AAC8-0B06F5DD29BA}"/>
              </a:ext>
            </a:extLst>
          </p:cNvPr>
          <p:cNvPicPr>
            <a:picLocks noChangeAspect="1"/>
          </p:cNvPicPr>
          <p:nvPr/>
        </p:nvPicPr>
        <p:blipFill rotWithShape="1">
          <a:blip r:embed="rId4"/>
          <a:srcRect r="48246" b="85226"/>
          <a:stretch/>
        </p:blipFill>
        <p:spPr>
          <a:xfrm>
            <a:off x="451559" y="833689"/>
            <a:ext cx="4496177" cy="917833"/>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FE65A8B6-8AC6-98AB-0593-5AE5F50D4D04}"/>
              </a:ext>
            </a:extLst>
          </p:cNvPr>
          <p:cNvPicPr>
            <a:picLocks noChangeAspect="1"/>
          </p:cNvPicPr>
          <p:nvPr/>
        </p:nvPicPr>
        <p:blipFill rotWithShape="1">
          <a:blip r:embed="rId5"/>
          <a:srcRect l="28034" t="42950" r="28718" b="3560"/>
          <a:stretch/>
        </p:blipFill>
        <p:spPr bwMode="auto">
          <a:xfrm>
            <a:off x="5537200" y="1161186"/>
            <a:ext cx="3915186" cy="2630757"/>
          </a:xfrm>
          <a:prstGeom prst="rect">
            <a:avLst/>
          </a:prstGeom>
          <a:ln>
            <a:noFill/>
          </a:ln>
          <a:extLst>
            <a:ext uri="{53640926-AAD7-44D8-BBD7-CCE9431645EC}">
              <a14:shadowObscured xmlns:a14="http://schemas.microsoft.com/office/drawing/2010/main"/>
            </a:ext>
          </a:extLst>
        </p:spPr>
      </p:pic>
      <p:pic>
        <p:nvPicPr>
          <p:cNvPr id="6" name="Picture 5" descr="Graphical user interface, text&#10;&#10;Description automatically generated">
            <a:extLst>
              <a:ext uri="{FF2B5EF4-FFF2-40B4-BE49-F238E27FC236}">
                <a16:creationId xmlns:a16="http://schemas.microsoft.com/office/drawing/2014/main" id="{52D5D136-2123-8761-37BA-33E30E214E1E}"/>
              </a:ext>
            </a:extLst>
          </p:cNvPr>
          <p:cNvPicPr>
            <a:picLocks noChangeAspect="1"/>
          </p:cNvPicPr>
          <p:nvPr/>
        </p:nvPicPr>
        <p:blipFill rotWithShape="1">
          <a:blip r:embed="rId6"/>
          <a:srcRect l="27179" t="42792" r="28291" b="3403"/>
          <a:stretch/>
        </p:blipFill>
        <p:spPr bwMode="auto">
          <a:xfrm>
            <a:off x="5537200" y="3984291"/>
            <a:ext cx="4007674" cy="2630757"/>
          </a:xfrm>
          <a:prstGeom prst="rect">
            <a:avLst/>
          </a:prstGeom>
          <a:ln>
            <a:noFill/>
          </a:ln>
          <a:extLst>
            <a:ext uri="{53640926-AAD7-44D8-BBD7-CCE9431645EC}">
              <a14:shadowObscured xmlns:a14="http://schemas.microsoft.com/office/drawing/2010/main"/>
            </a:ext>
          </a:extLst>
        </p:spPr>
      </p:pic>
      <p:pic>
        <p:nvPicPr>
          <p:cNvPr id="7" name="Picture 6" descr="Graphical user interface, text, application, email&#10;&#10;Description automatically generated">
            <a:extLst>
              <a:ext uri="{FF2B5EF4-FFF2-40B4-BE49-F238E27FC236}">
                <a16:creationId xmlns:a16="http://schemas.microsoft.com/office/drawing/2014/main" id="{69F2D0E9-47FE-4203-5E14-6AC1074CCC47}"/>
              </a:ext>
            </a:extLst>
          </p:cNvPr>
          <p:cNvPicPr>
            <a:picLocks noChangeAspect="1"/>
          </p:cNvPicPr>
          <p:nvPr/>
        </p:nvPicPr>
        <p:blipFill rotWithShape="1">
          <a:blip r:embed="rId7"/>
          <a:srcRect l="28120" t="43107" r="28120" b="20550"/>
          <a:stretch/>
        </p:blipFill>
        <p:spPr bwMode="auto">
          <a:xfrm>
            <a:off x="7358754" y="2502046"/>
            <a:ext cx="4609791" cy="20801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60673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80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11000"/>
                            </p:stCondLst>
                            <p:childTnLst>
                              <p:par>
                                <p:cTn id="13" presetID="10" presetClass="entr" presetSubtype="0"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06A428-5D7D-46EA-85CB-4374A0BF4A5C}"/>
              </a:ext>
            </a:extLst>
          </p:cNvPr>
          <p:cNvSpPr txBox="1"/>
          <p:nvPr/>
        </p:nvSpPr>
        <p:spPr>
          <a:xfrm>
            <a:off x="685800" y="1905000"/>
            <a:ext cx="3657600" cy="3170099"/>
          </a:xfrm>
          <a:prstGeom prst="rect">
            <a:avLst/>
          </a:prstGeom>
          <a:noFill/>
        </p:spPr>
        <p:txBody>
          <a:bodyPr wrap="square">
            <a:spAutoFit/>
          </a:bodyPr>
          <a:lstStyle/>
          <a:p>
            <a:r>
              <a:rPr lang="en-US" sz="4000" b="1" spc="100">
                <a:solidFill>
                  <a:srgbClr val="FFC000"/>
                </a:solidFill>
                <a:effectLst>
                  <a:outerShdw blurRad="38100" dist="38100" dir="2700000" algn="tl">
                    <a:srgbClr val="000000">
                      <a:alpha val="43137"/>
                    </a:srgbClr>
                  </a:outerShdw>
                </a:effectLst>
                <a:latin typeface="Corbel"/>
                <a:ea typeface="+mj-ea"/>
                <a:cs typeface="+mj-cs"/>
              </a:rPr>
              <a:t>HOW TO CONTACT YOUR UNISERV ASSISTANT</a:t>
            </a:r>
          </a:p>
        </p:txBody>
      </p:sp>
      <p:sp>
        <p:nvSpPr>
          <p:cNvPr id="6" name="TextBox 5">
            <a:extLst>
              <a:ext uri="{FF2B5EF4-FFF2-40B4-BE49-F238E27FC236}">
                <a16:creationId xmlns:a16="http://schemas.microsoft.com/office/drawing/2014/main" id="{56B2AA8B-17D4-4AAC-B443-D8F78A968C9E}"/>
              </a:ext>
            </a:extLst>
          </p:cNvPr>
          <p:cNvSpPr txBox="1"/>
          <p:nvPr/>
        </p:nvSpPr>
        <p:spPr>
          <a:xfrm>
            <a:off x="4114800" y="197346"/>
            <a:ext cx="6131858" cy="6463308"/>
          </a:xfrm>
          <a:prstGeom prst="rect">
            <a:avLst/>
          </a:prstGeom>
          <a:noFill/>
        </p:spPr>
        <p:txBody>
          <a:bodyPr wrap="square">
            <a:spAutoFit/>
          </a:bodyPr>
          <a:lstStyle/>
          <a:p>
            <a:pPr algn="ctr"/>
            <a:r>
              <a:rPr lang="en-US" dirty="0"/>
              <a:t>Tara Couture – Capital and Monadnock Regions</a:t>
            </a:r>
          </a:p>
          <a:p>
            <a:pPr algn="ctr"/>
            <a:r>
              <a:rPr lang="en-US" dirty="0"/>
              <a:t>tcouture@nhnea.org</a:t>
            </a:r>
          </a:p>
          <a:p>
            <a:pPr algn="ctr"/>
            <a:r>
              <a:rPr lang="en-US" dirty="0"/>
              <a:t>Direct: (603) 715-9502</a:t>
            </a:r>
          </a:p>
          <a:p>
            <a:pPr algn="ctr"/>
            <a:r>
              <a:rPr lang="en-US" dirty="0"/>
              <a:t> </a:t>
            </a:r>
          </a:p>
          <a:p>
            <a:pPr algn="ctr"/>
            <a:r>
              <a:rPr lang="en-US" dirty="0"/>
              <a:t>Paula Gailing – Eastern and Seacoast Regions</a:t>
            </a:r>
          </a:p>
          <a:p>
            <a:pPr algn="ctr"/>
            <a:r>
              <a:rPr lang="en-US" dirty="0"/>
              <a:t>pgailing@nhnea.org</a:t>
            </a:r>
          </a:p>
          <a:p>
            <a:pPr algn="ctr"/>
            <a:r>
              <a:rPr lang="en-US" dirty="0"/>
              <a:t>Direct: (603) 715-9302</a:t>
            </a:r>
          </a:p>
          <a:p>
            <a:pPr algn="ctr"/>
            <a:r>
              <a:rPr lang="en-US" dirty="0"/>
              <a:t> </a:t>
            </a:r>
          </a:p>
          <a:p>
            <a:pPr algn="ctr"/>
            <a:r>
              <a:rPr lang="en-US" dirty="0"/>
              <a:t>Ally Snyder - Lakes Region</a:t>
            </a:r>
          </a:p>
          <a:p>
            <a:pPr algn="ctr"/>
            <a:r>
              <a:rPr lang="en-US" dirty="0"/>
              <a:t>asnyder@nhnea.org</a:t>
            </a:r>
          </a:p>
          <a:p>
            <a:pPr algn="ctr"/>
            <a:r>
              <a:rPr lang="en-US" dirty="0"/>
              <a:t>Direct: (603) 715-9316</a:t>
            </a:r>
          </a:p>
          <a:p>
            <a:pPr algn="ctr"/>
            <a:endParaRPr lang="en-US" dirty="0"/>
          </a:p>
          <a:p>
            <a:pPr algn="ctr"/>
            <a:r>
              <a:rPr lang="en-US" dirty="0"/>
              <a:t>Kris Fessenden - North Country and Western Regions</a:t>
            </a:r>
          </a:p>
          <a:p>
            <a:pPr algn="ctr"/>
            <a:r>
              <a:rPr lang="en-US" dirty="0"/>
              <a:t>kfessenden@nhnea.org</a:t>
            </a:r>
          </a:p>
          <a:p>
            <a:pPr algn="ctr"/>
            <a:r>
              <a:rPr lang="en-US" dirty="0"/>
              <a:t>Direct: (603) 715-9309</a:t>
            </a:r>
          </a:p>
          <a:p>
            <a:pPr algn="ctr"/>
            <a:r>
              <a:rPr lang="en-US" dirty="0"/>
              <a:t> </a:t>
            </a:r>
          </a:p>
          <a:p>
            <a:pPr algn="ctr"/>
            <a:r>
              <a:rPr lang="en-US" dirty="0"/>
              <a:t>Karen Heavener - South Central Region</a:t>
            </a:r>
          </a:p>
          <a:p>
            <a:pPr algn="ctr"/>
            <a:r>
              <a:rPr lang="en-US" dirty="0"/>
              <a:t>kheavener@nhnea.org</a:t>
            </a:r>
          </a:p>
          <a:p>
            <a:pPr algn="ctr"/>
            <a:r>
              <a:rPr lang="en-US" dirty="0"/>
              <a:t>Direct: (603) 715-9311</a:t>
            </a:r>
          </a:p>
          <a:p>
            <a:pPr algn="ctr"/>
            <a:r>
              <a:rPr lang="en-US" dirty="0"/>
              <a:t> </a:t>
            </a:r>
          </a:p>
          <a:p>
            <a:pPr algn="ctr"/>
            <a:r>
              <a:rPr lang="en-US" dirty="0"/>
              <a:t>Liz Schneible - Southern Region</a:t>
            </a:r>
          </a:p>
          <a:p>
            <a:pPr algn="ctr"/>
            <a:r>
              <a:rPr lang="en-US" dirty="0"/>
              <a:t>eschneible@nhnea.org</a:t>
            </a:r>
          </a:p>
          <a:p>
            <a:pPr algn="ctr"/>
            <a:r>
              <a:rPr lang="en-US" dirty="0"/>
              <a:t>(603) 715-9505</a:t>
            </a:r>
          </a:p>
        </p:txBody>
      </p:sp>
    </p:spTree>
    <p:extLst>
      <p:ext uri="{BB962C8B-B14F-4D97-AF65-F5344CB8AC3E}">
        <p14:creationId xmlns:p14="http://schemas.microsoft.com/office/powerpoint/2010/main" val="10018324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AE33BE-04DD-4431-8485-D611029DCBC4}"/>
              </a:ext>
            </a:extLst>
          </p:cNvPr>
          <p:cNvPicPr/>
          <p:nvPr/>
        </p:nvPicPr>
        <p:blipFill>
          <a:blip r:embed="rId3">
            <a:extLst>
              <a:ext uri="{28A0092B-C50C-407E-A947-70E740481C1C}">
                <a14:useLocalDpi xmlns:a14="http://schemas.microsoft.com/office/drawing/2010/main" val="0"/>
              </a:ext>
            </a:extLst>
          </a:blip>
          <a:stretch/>
        </p:blipFill>
        <p:spPr>
          <a:xfrm>
            <a:off x="152399" y="1310639"/>
            <a:ext cx="11778845" cy="4374055"/>
          </a:xfrm>
          <a:prstGeom prst="rect">
            <a:avLst/>
          </a:prstGeom>
          <a:noFill/>
        </p:spPr>
      </p:pic>
    </p:spTree>
    <p:extLst>
      <p:ext uri="{BB962C8B-B14F-4D97-AF65-F5344CB8AC3E}">
        <p14:creationId xmlns:p14="http://schemas.microsoft.com/office/powerpoint/2010/main" val="3178149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490" y="2057400"/>
            <a:ext cx="5257800" cy="1371600"/>
          </a:xfrm>
        </p:spPr>
        <p:txBody>
          <a:bodyPr>
            <a:normAutofit/>
          </a:bodyPr>
          <a:lstStyle/>
          <a:p>
            <a:r>
              <a:rPr lang="en-US" sz="6000" b="1">
                <a:solidFill>
                  <a:srgbClr val="FFC000"/>
                </a:solidFill>
                <a:effectLst>
                  <a:outerShdw blurRad="38100" dist="38100" dir="2700000" algn="tl">
                    <a:srgbClr val="000000">
                      <a:alpha val="43137"/>
                    </a:srgbClr>
                  </a:outerShdw>
                </a:effectLst>
                <a:latin typeface="Corbel"/>
              </a:rPr>
              <a:t>THANK</a:t>
            </a:r>
            <a:r>
              <a:rPr lang="en-US" sz="9600" b="1">
                <a:effectLst>
                  <a:outerShdw blurRad="38100" dist="38100" dir="2700000" algn="tl">
                    <a:srgbClr val="000000">
                      <a:alpha val="43137"/>
                    </a:srgbClr>
                  </a:outerShdw>
                </a:effectLst>
              </a:rPr>
              <a:t> </a:t>
            </a:r>
            <a:r>
              <a:rPr lang="en-US" sz="6000" b="1">
                <a:solidFill>
                  <a:srgbClr val="FFC000"/>
                </a:solidFill>
                <a:effectLst>
                  <a:outerShdw blurRad="38100" dist="38100" dir="2700000" algn="tl">
                    <a:srgbClr val="000000">
                      <a:alpha val="43137"/>
                    </a:srgbClr>
                  </a:outerShdw>
                </a:effectLst>
                <a:latin typeface="Corbel"/>
              </a:rPr>
              <a:t>YOU!</a:t>
            </a:r>
          </a:p>
        </p:txBody>
      </p:sp>
      <p:sp>
        <p:nvSpPr>
          <p:cNvPr id="4" name="Subtitle 3"/>
          <p:cNvSpPr>
            <a:spLocks noGrp="1"/>
          </p:cNvSpPr>
          <p:nvPr>
            <p:ph type="subTitle" idx="1"/>
          </p:nvPr>
        </p:nvSpPr>
        <p:spPr/>
        <p:txBody>
          <a:bodyPr/>
          <a:lstStyle/>
          <a:p>
            <a:r>
              <a:rPr lang="it-IT"/>
              <a:t>Karen Heavener</a:t>
            </a:r>
          </a:p>
          <a:p>
            <a:r>
              <a:rPr lang="it-IT"/>
              <a:t>Liz schneible</a:t>
            </a:r>
          </a:p>
          <a:p>
            <a:endParaRPr lang="it-IT"/>
          </a:p>
          <a:p>
            <a:r>
              <a:rPr lang="it-IT"/>
              <a:t>NEA-NEW HAMPSHIRE</a:t>
            </a:r>
          </a:p>
        </p:txBody>
      </p:sp>
    </p:spTree>
    <p:extLst>
      <p:ext uri="{BB962C8B-B14F-4D97-AF65-F5344CB8AC3E}">
        <p14:creationId xmlns:p14="http://schemas.microsoft.com/office/powerpoint/2010/main" val="339936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9FB6C-C999-41F5-84CF-32421D09F018}"/>
              </a:ext>
            </a:extLst>
          </p:cNvPr>
          <p:cNvSpPr txBox="1"/>
          <p:nvPr/>
        </p:nvSpPr>
        <p:spPr>
          <a:xfrm>
            <a:off x="2858397" y="381000"/>
            <a:ext cx="6475206" cy="646331"/>
          </a:xfrm>
          <a:prstGeom prst="rect">
            <a:avLst/>
          </a:prstGeom>
          <a:noFill/>
        </p:spPr>
        <p:txBody>
          <a:bodyPr wrap="square">
            <a:spAutoFit/>
          </a:bodyPr>
          <a:lstStyle/>
          <a:p>
            <a:pPr algn="ctr"/>
            <a:r>
              <a:rPr kumimoji="0" lang="en-US" sz="3600" b="1" i="0" u="none" strike="noStrike" kern="1200" cap="none" spc="100" normalizeH="0" baseline="0" noProof="0">
                <a:ln>
                  <a:noFill/>
                </a:ln>
                <a:solidFill>
                  <a:srgbClr val="FFC000"/>
                </a:solidFill>
                <a:effectLst>
                  <a:outerShdw blurRad="38100" dist="38100" dir="2700000" algn="tl">
                    <a:srgbClr val="000000">
                      <a:alpha val="43137"/>
                    </a:srgbClr>
                  </a:outerShdw>
                </a:effectLst>
                <a:uLnTx/>
                <a:uFillTx/>
                <a:latin typeface="Corbel"/>
                <a:ea typeface="+mj-ea"/>
                <a:cs typeface="+mj-cs"/>
              </a:rPr>
              <a:t>SELECT NEW HAMPSHIRE</a:t>
            </a:r>
            <a:endParaRPr lang="en-US" b="1">
              <a:solidFill>
                <a:srgbClr val="FFC000"/>
              </a:solidFill>
              <a:effectLst>
                <a:outerShdw blurRad="38100" dist="38100" dir="2700000" algn="tl">
                  <a:srgbClr val="000000">
                    <a:alpha val="43137"/>
                  </a:srgbClr>
                </a:outerShdw>
              </a:effectLst>
            </a:endParaRPr>
          </a:p>
        </p:txBody>
      </p:sp>
      <p:pic>
        <p:nvPicPr>
          <p:cNvPr id="2" name="Picture 1" descr="Graphical user interface, text&#10;&#10;Description automatically generated">
            <a:extLst>
              <a:ext uri="{FF2B5EF4-FFF2-40B4-BE49-F238E27FC236}">
                <a16:creationId xmlns:a16="http://schemas.microsoft.com/office/drawing/2014/main" id="{96E986D9-7DAD-4B8F-81EC-5CD64DB4F37A}"/>
              </a:ext>
            </a:extLst>
          </p:cNvPr>
          <p:cNvPicPr>
            <a:picLocks noChangeAspect="1"/>
          </p:cNvPicPr>
          <p:nvPr/>
        </p:nvPicPr>
        <p:blipFill rotWithShape="1">
          <a:blip r:embed="rId3"/>
          <a:srcRect t="12974" r="1361" b="5582"/>
          <a:stretch/>
        </p:blipFill>
        <p:spPr bwMode="auto">
          <a:xfrm>
            <a:off x="619760" y="1129800"/>
            <a:ext cx="10924967" cy="48381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8961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0EBAACC-71C2-423E-ABA4-A2812A68DB16}"/>
              </a:ext>
            </a:extLst>
          </p:cNvPr>
          <p:cNvSpPr>
            <a:spLocks noGrp="1"/>
          </p:cNvSpPr>
          <p:nvPr>
            <p:ph type="title"/>
          </p:nvPr>
        </p:nvSpPr>
        <p:spPr>
          <a:xfrm>
            <a:off x="1218603" y="304800"/>
            <a:ext cx="9754791" cy="838200"/>
          </a:xfrm>
        </p:spPr>
        <p:txBody>
          <a:bodyPr>
            <a:noAutofit/>
          </a:bodyPr>
          <a:lstStyle/>
          <a:p>
            <a:pPr algn="ctr"/>
            <a:r>
              <a:rPr lang="en-US" b="1">
                <a:solidFill>
                  <a:srgbClr val="FFC000"/>
                </a:solidFill>
                <a:effectLst>
                  <a:outerShdw blurRad="38100" dist="38100" dir="2700000" algn="tl">
                    <a:srgbClr val="000000">
                      <a:alpha val="43137"/>
                    </a:srgbClr>
                  </a:outerShdw>
                </a:effectLst>
              </a:rPr>
              <a:t>COMPLETE YOUR CONTACT INFORMATION</a:t>
            </a:r>
          </a:p>
        </p:txBody>
      </p:sp>
      <p:pic>
        <p:nvPicPr>
          <p:cNvPr id="4" name="Picture 3" descr="A screenshot of a computer&#10;&#10;Description automatically generated">
            <a:extLst>
              <a:ext uri="{FF2B5EF4-FFF2-40B4-BE49-F238E27FC236}">
                <a16:creationId xmlns:a16="http://schemas.microsoft.com/office/drawing/2014/main" id="{1D6F21FD-1702-17A2-8456-7EAD9913A260}"/>
              </a:ext>
            </a:extLst>
          </p:cNvPr>
          <p:cNvPicPr>
            <a:picLocks noChangeAspect="1"/>
          </p:cNvPicPr>
          <p:nvPr/>
        </p:nvPicPr>
        <p:blipFill rotWithShape="1">
          <a:blip r:embed="rId3"/>
          <a:srcRect t="12880" r="19154"/>
          <a:stretch/>
        </p:blipFill>
        <p:spPr bwMode="auto">
          <a:xfrm>
            <a:off x="1605280" y="1217496"/>
            <a:ext cx="8981440" cy="5192283"/>
          </a:xfrm>
          <a:prstGeom prst="rect">
            <a:avLst/>
          </a:prstGeom>
          <a:ln>
            <a:noFill/>
          </a:ln>
          <a:extLst>
            <a:ext uri="{53640926-AAD7-44D8-BBD7-CCE9431645EC}">
              <a14:shadowObscured xmlns:a14="http://schemas.microsoft.com/office/drawing/2010/main"/>
            </a:ext>
          </a:extLst>
        </p:spPr>
      </p:pic>
      <p:sp>
        <p:nvSpPr>
          <p:cNvPr id="2" name="Arrow: Left 1">
            <a:extLst>
              <a:ext uri="{FF2B5EF4-FFF2-40B4-BE49-F238E27FC236}">
                <a16:creationId xmlns:a16="http://schemas.microsoft.com/office/drawing/2014/main" id="{27F60BFA-1379-4200-9CF3-887F9BB303F7}"/>
              </a:ext>
            </a:extLst>
          </p:cNvPr>
          <p:cNvSpPr/>
          <p:nvPr/>
        </p:nvSpPr>
        <p:spPr>
          <a:xfrm>
            <a:off x="4135120" y="5825579"/>
            <a:ext cx="1046480" cy="584200"/>
          </a:xfrm>
          <a:prstGeom prst="lef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50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86C7AE-13E6-41BC-A4DC-FC8E2838601B}"/>
              </a:ext>
            </a:extLst>
          </p:cNvPr>
          <p:cNvPicPr/>
          <p:nvPr/>
        </p:nvPicPr>
        <p:blipFill>
          <a:blip r:embed="rId3"/>
          <a:stretch>
            <a:fillRect/>
          </a:stretch>
        </p:blipFill>
        <p:spPr>
          <a:xfrm>
            <a:off x="381000" y="1295400"/>
            <a:ext cx="6553199" cy="4881562"/>
          </a:xfrm>
          <a:prstGeom prst="rect">
            <a:avLst/>
          </a:prstGeom>
        </p:spPr>
      </p:pic>
      <p:pic>
        <p:nvPicPr>
          <p:cNvPr id="5" name="Picture 4">
            <a:extLst>
              <a:ext uri="{FF2B5EF4-FFF2-40B4-BE49-F238E27FC236}">
                <a16:creationId xmlns:a16="http://schemas.microsoft.com/office/drawing/2014/main" id="{6399A081-496F-4940-9393-9C9BDD81B90C}"/>
              </a:ext>
            </a:extLst>
          </p:cNvPr>
          <p:cNvPicPr/>
          <p:nvPr/>
        </p:nvPicPr>
        <p:blipFill>
          <a:blip r:embed="rId4"/>
          <a:stretch>
            <a:fillRect/>
          </a:stretch>
        </p:blipFill>
        <p:spPr>
          <a:xfrm>
            <a:off x="7086600" y="2743201"/>
            <a:ext cx="4648200" cy="1338262"/>
          </a:xfrm>
          <a:prstGeom prst="rect">
            <a:avLst/>
          </a:prstGeom>
        </p:spPr>
      </p:pic>
      <p:sp>
        <p:nvSpPr>
          <p:cNvPr id="7" name="TextBox 6">
            <a:extLst>
              <a:ext uri="{FF2B5EF4-FFF2-40B4-BE49-F238E27FC236}">
                <a16:creationId xmlns:a16="http://schemas.microsoft.com/office/drawing/2014/main" id="{14B1AE91-5463-4700-9A0D-5ECD43FF676E}"/>
              </a:ext>
            </a:extLst>
          </p:cNvPr>
          <p:cNvSpPr txBox="1"/>
          <p:nvPr/>
        </p:nvSpPr>
        <p:spPr>
          <a:xfrm>
            <a:off x="2172597" y="457200"/>
            <a:ext cx="7846806" cy="646331"/>
          </a:xfrm>
          <a:prstGeom prst="rect">
            <a:avLst/>
          </a:prstGeom>
          <a:noFill/>
        </p:spPr>
        <p:txBody>
          <a:bodyPr wrap="square">
            <a:spAutoFit/>
          </a:bodyPr>
          <a:lstStyle/>
          <a:p>
            <a:pPr algn="ctr"/>
            <a:r>
              <a:rPr lang="en-US" sz="3600" b="1" spc="100">
                <a:solidFill>
                  <a:srgbClr val="FFC000"/>
                </a:solidFill>
                <a:effectLst>
                  <a:outerShdw blurRad="38100" dist="38100" dir="2700000" algn="tl">
                    <a:srgbClr val="000000">
                      <a:alpha val="43137"/>
                    </a:srgbClr>
                  </a:outerShdw>
                </a:effectLst>
                <a:latin typeface="Corbel"/>
                <a:ea typeface="+mj-ea"/>
                <a:cs typeface="+mj-cs"/>
              </a:rPr>
              <a:t>CONFIRM YOUR ADDRESS</a:t>
            </a:r>
            <a:endParaRPr lang="en-US" b="1">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439739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0A43DDA-DF93-43BA-BA8E-693D9E01619F}"/>
              </a:ext>
            </a:extLst>
          </p:cNvPr>
          <p:cNvSpPr>
            <a:spLocks noGrp="1"/>
          </p:cNvSpPr>
          <p:nvPr>
            <p:ph type="title"/>
          </p:nvPr>
        </p:nvSpPr>
        <p:spPr>
          <a:xfrm>
            <a:off x="1522808" y="381000"/>
            <a:ext cx="9146383" cy="685800"/>
          </a:xfrm>
        </p:spPr>
        <p:txBody>
          <a:bodyPr/>
          <a:lstStyle/>
          <a:p>
            <a:pPr algn="ctr"/>
            <a:r>
              <a:rPr lang="en-US" b="1">
                <a:solidFill>
                  <a:srgbClr val="FFC000"/>
                </a:solidFill>
                <a:effectLst>
                  <a:outerShdw blurRad="38100" dist="38100" dir="2700000" algn="tl">
                    <a:srgbClr val="000000">
                      <a:alpha val="43137"/>
                    </a:srgbClr>
                  </a:outerShdw>
                </a:effectLst>
              </a:rPr>
              <a:t>SELECT YOUR MEMBERSHIP CATEGORY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1D6BAB1-EDE0-B604-ED2A-692B8ABA4F0C}"/>
                  </a:ext>
                </a:extLst>
              </p14:cNvPr>
              <p14:cNvContentPartPr/>
              <p14:nvPr/>
            </p14:nvContentPartPr>
            <p14:xfrm>
              <a:off x="1888774" y="2622556"/>
              <a:ext cx="2552400" cy="31320"/>
            </p14:xfrm>
          </p:contentPart>
        </mc:Choice>
        <mc:Fallback xmlns="">
          <p:pic>
            <p:nvPicPr>
              <p:cNvPr id="6" name="Ink 5">
                <a:extLst>
                  <a:ext uri="{FF2B5EF4-FFF2-40B4-BE49-F238E27FC236}">
                    <a16:creationId xmlns:a16="http://schemas.microsoft.com/office/drawing/2014/main" id="{A1D6BAB1-EDE0-B604-ED2A-692B8ABA4F0C}"/>
                  </a:ext>
                </a:extLst>
              </p:cNvPr>
              <p:cNvPicPr/>
              <p:nvPr/>
            </p:nvPicPr>
            <p:blipFill>
              <a:blip r:embed="rId5"/>
              <a:stretch>
                <a:fillRect/>
              </a:stretch>
            </p:blipFill>
            <p:spPr>
              <a:xfrm>
                <a:off x="1834774" y="2514556"/>
                <a:ext cx="26600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C3BB8754-6FFF-C602-6ED6-3AA6189D19A2}"/>
                  </a:ext>
                </a:extLst>
              </p14:cNvPr>
              <p14:cNvContentPartPr/>
              <p14:nvPr/>
            </p14:nvContentPartPr>
            <p14:xfrm>
              <a:off x="1888774" y="5233636"/>
              <a:ext cx="2059200" cy="32040"/>
            </p14:xfrm>
          </p:contentPart>
        </mc:Choice>
        <mc:Fallback xmlns="">
          <p:pic>
            <p:nvPicPr>
              <p:cNvPr id="7" name="Ink 6">
                <a:extLst>
                  <a:ext uri="{FF2B5EF4-FFF2-40B4-BE49-F238E27FC236}">
                    <a16:creationId xmlns:a16="http://schemas.microsoft.com/office/drawing/2014/main" id="{C3BB8754-6FFF-C602-6ED6-3AA6189D19A2}"/>
                  </a:ext>
                </a:extLst>
              </p:cNvPr>
              <p:cNvPicPr/>
              <p:nvPr/>
            </p:nvPicPr>
            <p:blipFill>
              <a:blip r:embed="rId7"/>
              <a:stretch>
                <a:fillRect/>
              </a:stretch>
            </p:blipFill>
            <p:spPr>
              <a:xfrm>
                <a:off x="1834774" y="5125636"/>
                <a:ext cx="2166840" cy="247680"/>
              </a:xfrm>
              <a:prstGeom prst="rect">
                <a:avLst/>
              </a:prstGeom>
            </p:spPr>
          </p:pic>
        </mc:Fallback>
      </mc:AlternateContent>
      <p:pic>
        <p:nvPicPr>
          <p:cNvPr id="2" name="Picture 1" descr="Graphical user interface, text, email&#10;&#10;Description automatically generated">
            <a:extLst>
              <a:ext uri="{FF2B5EF4-FFF2-40B4-BE49-F238E27FC236}">
                <a16:creationId xmlns:a16="http://schemas.microsoft.com/office/drawing/2014/main" id="{2B7F40B5-5678-FF6E-87B9-58AE2729DD58}"/>
              </a:ext>
            </a:extLst>
          </p:cNvPr>
          <p:cNvPicPr>
            <a:picLocks noChangeAspect="1"/>
          </p:cNvPicPr>
          <p:nvPr/>
        </p:nvPicPr>
        <p:blipFill rotWithShape="1">
          <a:blip r:embed="rId8"/>
          <a:srcRect l="-1" t="12468" r="9773" b="5892"/>
          <a:stretch/>
        </p:blipFill>
        <p:spPr bwMode="auto">
          <a:xfrm>
            <a:off x="465113" y="1168400"/>
            <a:ext cx="11412379" cy="5486400"/>
          </a:xfrm>
          <a:prstGeom prst="rect">
            <a:avLst/>
          </a:prstGeom>
          <a:ln>
            <a:noFill/>
          </a:ln>
          <a:extLst>
            <a:ext uri="{53640926-AAD7-44D8-BBD7-CCE9431645EC}">
              <a14:shadowObscured xmlns:a14="http://schemas.microsoft.com/office/drawing/2010/main"/>
            </a:ext>
          </a:extLst>
        </p:spPr>
      </p:pic>
      <p:sp>
        <p:nvSpPr>
          <p:cNvPr id="4" name="Arrow: Left 3">
            <a:extLst>
              <a:ext uri="{FF2B5EF4-FFF2-40B4-BE49-F238E27FC236}">
                <a16:creationId xmlns:a16="http://schemas.microsoft.com/office/drawing/2014/main" id="{D9D55FB5-09A6-62F2-9D59-FA9DAA0FEE21}"/>
              </a:ext>
            </a:extLst>
          </p:cNvPr>
          <p:cNvSpPr/>
          <p:nvPr/>
        </p:nvSpPr>
        <p:spPr>
          <a:xfrm>
            <a:off x="7805225" y="3228567"/>
            <a:ext cx="647895" cy="400865"/>
          </a:xfrm>
          <a:prstGeom prst="lef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F2E95BC9-6DA8-FB1E-4AB9-9453515EC174}"/>
                  </a:ext>
                </a:extLst>
              </p14:cNvPr>
              <p14:cNvContentPartPr/>
              <p14:nvPr/>
            </p14:nvContentPartPr>
            <p14:xfrm>
              <a:off x="1117520" y="2895400"/>
              <a:ext cx="2275200" cy="31680"/>
            </p14:xfrm>
          </p:contentPart>
        </mc:Choice>
        <mc:Fallback xmlns="">
          <p:pic>
            <p:nvPicPr>
              <p:cNvPr id="5" name="Ink 4">
                <a:extLst>
                  <a:ext uri="{FF2B5EF4-FFF2-40B4-BE49-F238E27FC236}">
                    <a16:creationId xmlns:a16="http://schemas.microsoft.com/office/drawing/2014/main" id="{F2E95BC9-6DA8-FB1E-4AB9-9453515EC174}"/>
                  </a:ext>
                </a:extLst>
              </p:cNvPr>
              <p:cNvPicPr/>
              <p:nvPr/>
            </p:nvPicPr>
            <p:blipFill>
              <a:blip r:embed="rId10"/>
              <a:stretch>
                <a:fillRect/>
              </a:stretch>
            </p:blipFill>
            <p:spPr>
              <a:xfrm>
                <a:off x="1063520" y="2787760"/>
                <a:ext cx="23828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0EDBDDB6-B8DE-685C-EF34-31F1A4B0F11C}"/>
                  </a:ext>
                </a:extLst>
              </p14:cNvPr>
              <p14:cNvContentPartPr/>
              <p14:nvPr/>
            </p14:nvContentPartPr>
            <p14:xfrm>
              <a:off x="1107440" y="5140360"/>
              <a:ext cx="1818000" cy="62640"/>
            </p14:xfrm>
          </p:contentPart>
        </mc:Choice>
        <mc:Fallback xmlns="">
          <p:pic>
            <p:nvPicPr>
              <p:cNvPr id="10" name="Ink 9">
                <a:extLst>
                  <a:ext uri="{FF2B5EF4-FFF2-40B4-BE49-F238E27FC236}">
                    <a16:creationId xmlns:a16="http://schemas.microsoft.com/office/drawing/2014/main" id="{0EDBDDB6-B8DE-685C-EF34-31F1A4B0F11C}"/>
                  </a:ext>
                </a:extLst>
              </p:cNvPr>
              <p:cNvPicPr/>
              <p:nvPr/>
            </p:nvPicPr>
            <p:blipFill>
              <a:blip r:embed="rId12"/>
              <a:stretch>
                <a:fillRect/>
              </a:stretch>
            </p:blipFill>
            <p:spPr>
              <a:xfrm>
                <a:off x="1053440" y="5032720"/>
                <a:ext cx="1925640" cy="278280"/>
              </a:xfrm>
              <a:prstGeom prst="rect">
                <a:avLst/>
              </a:prstGeom>
            </p:spPr>
          </p:pic>
        </mc:Fallback>
      </mc:AlternateContent>
    </p:spTree>
    <p:extLst>
      <p:ext uri="{BB962C8B-B14F-4D97-AF65-F5344CB8AC3E}">
        <p14:creationId xmlns:p14="http://schemas.microsoft.com/office/powerpoint/2010/main" val="3503842460"/>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C6A751-AE99-415E-BBCE-F3F84D931D4B}"/>
              </a:ext>
            </a:extLst>
          </p:cNvPr>
          <p:cNvSpPr>
            <a:spLocks noGrp="1"/>
          </p:cNvSpPr>
          <p:nvPr>
            <p:ph type="title"/>
          </p:nvPr>
        </p:nvSpPr>
        <p:spPr>
          <a:xfrm>
            <a:off x="838200" y="152401"/>
            <a:ext cx="10244264" cy="762000"/>
          </a:xfrm>
        </p:spPr>
        <p:txBody>
          <a:bodyPr>
            <a:normAutofit/>
          </a:bodyPr>
          <a:lstStyle/>
          <a:p>
            <a:pPr algn="ctr"/>
            <a:r>
              <a:rPr lang="en-US" b="1">
                <a:solidFill>
                  <a:srgbClr val="FFC000"/>
                </a:solidFill>
                <a:effectLst>
                  <a:outerShdw blurRad="38100" dist="38100" dir="2700000" algn="tl">
                    <a:srgbClr val="000000">
                      <a:alpha val="43137"/>
                    </a:srgbClr>
                  </a:outerShdw>
                </a:effectLst>
              </a:rPr>
              <a:t>COMPLETE YOUR WORKPLACE INFO</a:t>
            </a:r>
          </a:p>
        </p:txBody>
      </p:sp>
      <p:pic>
        <p:nvPicPr>
          <p:cNvPr id="2" name="Picture 1">
            <a:extLst>
              <a:ext uri="{FF2B5EF4-FFF2-40B4-BE49-F238E27FC236}">
                <a16:creationId xmlns:a16="http://schemas.microsoft.com/office/drawing/2014/main" id="{24980EA0-2600-47E0-B17A-11FF3BD2CD73}"/>
              </a:ext>
            </a:extLst>
          </p:cNvPr>
          <p:cNvPicPr>
            <a:picLocks noChangeAspect="1"/>
          </p:cNvPicPr>
          <p:nvPr/>
        </p:nvPicPr>
        <p:blipFill>
          <a:blip r:embed="rId3"/>
          <a:stretch>
            <a:fillRect/>
          </a:stretch>
        </p:blipFill>
        <p:spPr>
          <a:xfrm>
            <a:off x="7620000" y="1524000"/>
            <a:ext cx="3962743" cy="2615411"/>
          </a:xfrm>
          <a:prstGeom prst="rect">
            <a:avLst/>
          </a:prstGeom>
        </p:spPr>
      </p:pic>
      <p:pic>
        <p:nvPicPr>
          <p:cNvPr id="4" name="Picture 3">
            <a:extLst>
              <a:ext uri="{FF2B5EF4-FFF2-40B4-BE49-F238E27FC236}">
                <a16:creationId xmlns:a16="http://schemas.microsoft.com/office/drawing/2014/main" id="{3D4534B3-B66D-4DCF-9B4D-386877FAA849}"/>
              </a:ext>
            </a:extLst>
          </p:cNvPr>
          <p:cNvPicPr>
            <a:picLocks noChangeAspect="1"/>
          </p:cNvPicPr>
          <p:nvPr/>
        </p:nvPicPr>
        <p:blipFill rotWithShape="1">
          <a:blip r:embed="rId4"/>
          <a:srcRect l="58631" t="7986" b="31436"/>
          <a:stretch/>
        </p:blipFill>
        <p:spPr>
          <a:xfrm>
            <a:off x="8244151" y="4282906"/>
            <a:ext cx="3687286" cy="2178992"/>
          </a:xfrm>
          <a:prstGeom prst="rect">
            <a:avLst/>
          </a:prstGeom>
        </p:spPr>
      </p:pic>
      <p:pic>
        <p:nvPicPr>
          <p:cNvPr id="3" name="Picture 2">
            <a:extLst>
              <a:ext uri="{FF2B5EF4-FFF2-40B4-BE49-F238E27FC236}">
                <a16:creationId xmlns:a16="http://schemas.microsoft.com/office/drawing/2014/main" id="{15BDE048-CD29-F2C2-1456-EBFFD28F3AAE}"/>
              </a:ext>
            </a:extLst>
          </p:cNvPr>
          <p:cNvPicPr>
            <a:picLocks noChangeAspect="1"/>
          </p:cNvPicPr>
          <p:nvPr/>
        </p:nvPicPr>
        <p:blipFill rotWithShape="1">
          <a:blip r:embed="rId5"/>
          <a:srcRect l="2532" t="13071" r="40172" b="1809"/>
          <a:stretch/>
        </p:blipFill>
        <p:spPr bwMode="auto">
          <a:xfrm>
            <a:off x="656789" y="1178560"/>
            <a:ext cx="6577575" cy="51917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2918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50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961111-2E3B-416B-98F8-47FC99DC10E1}"/>
              </a:ext>
            </a:extLst>
          </p:cNvPr>
          <p:cNvSpPr txBox="1"/>
          <p:nvPr/>
        </p:nvSpPr>
        <p:spPr>
          <a:xfrm>
            <a:off x="1752600" y="457200"/>
            <a:ext cx="89154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C000"/>
                </a:solidFill>
                <a:effectLst>
                  <a:outerShdw blurRad="38100" dist="38100" dir="2700000" algn="tl">
                    <a:srgbClr val="000000">
                      <a:alpha val="43137"/>
                    </a:srgbClr>
                  </a:outerShdw>
                </a:effectLst>
                <a:latin typeface="Corbel"/>
              </a:rPr>
              <a:t>WORKPLACE POSITION </a:t>
            </a:r>
            <a:r>
              <a:rPr kumimoji="0" 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Corbel"/>
                <a:ea typeface="+mn-ea"/>
                <a:cs typeface="+mn-cs"/>
              </a:rPr>
              <a:t>CHOICES</a:t>
            </a:r>
          </a:p>
        </p:txBody>
      </p:sp>
      <p:pic>
        <p:nvPicPr>
          <p:cNvPr id="2" name="Picture 1">
            <a:extLst>
              <a:ext uri="{FF2B5EF4-FFF2-40B4-BE49-F238E27FC236}">
                <a16:creationId xmlns:a16="http://schemas.microsoft.com/office/drawing/2014/main" id="{2A24AB63-BE19-CC04-D21E-136A925E6359}"/>
              </a:ext>
            </a:extLst>
          </p:cNvPr>
          <p:cNvPicPr>
            <a:picLocks noChangeAspect="1"/>
          </p:cNvPicPr>
          <p:nvPr/>
        </p:nvPicPr>
        <p:blipFill rotWithShape="1">
          <a:blip r:embed="rId3"/>
          <a:srcRect t="13071" r="7158" b="10392"/>
          <a:stretch/>
        </p:blipFill>
        <p:spPr bwMode="auto">
          <a:xfrm>
            <a:off x="471401" y="1371600"/>
            <a:ext cx="11249198" cy="4927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812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1839</TotalTime>
  <Words>2367</Words>
  <Application>Microsoft Office PowerPoint</Application>
  <PresentationFormat>Widescreen</PresentationFormat>
  <Paragraphs>150</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Corbel</vt:lpstr>
      <vt:lpstr>Digital Blue Tunnel 16x9</vt:lpstr>
      <vt:lpstr>JOIN NOW</vt:lpstr>
      <vt:lpstr>WHAT IS JOIN NOW?</vt:lpstr>
      <vt:lpstr>PowerPoint Presentation</vt:lpstr>
      <vt:lpstr>PowerPoint Presentation</vt:lpstr>
      <vt:lpstr>COMPLETE YOUR CONTACT INFORMATION</vt:lpstr>
      <vt:lpstr>PowerPoint Presentation</vt:lpstr>
      <vt:lpstr>SELECT YOUR MEMBERSHIP CATEGORY</vt:lpstr>
      <vt:lpstr>COMPLETE YOUR WORKPLACE INFO</vt:lpstr>
      <vt:lpstr>PowerPoint Presentation</vt:lpstr>
      <vt:lpstr>PowerPoint Presentation</vt:lpstr>
      <vt:lpstr>PowerPoint Presentation</vt:lpstr>
      <vt:lpstr>OPTIONAL FIELDS</vt:lpstr>
      <vt:lpstr>WORKPLACE INFORMATION</vt:lpstr>
      <vt:lpstr>MEMBERSHIP SUMMARY</vt:lpstr>
      <vt:lpstr>PowerPoint Presentation</vt:lpstr>
      <vt:lpstr> ADDITIONAL CONTRIBUTIONS</vt:lpstr>
      <vt:lpstr>PAYMENT METHOD OPTIONS</vt:lpstr>
      <vt:lpstr> CHECK PAYMENT METHOD</vt:lpstr>
      <vt:lpstr>EFT PAYMENT METHOD</vt:lpstr>
      <vt:lpstr>PowerPoint Presentation</vt:lpstr>
      <vt:lpstr> EFT PAYMENT METHOD:  ENTER BANKING INFORMATION AND AUTHORIZE DEDUCTIONS</vt:lpstr>
      <vt:lpstr>CREDIT CARD PAYMENT METHOD</vt:lpstr>
      <vt:lpstr>PAYROLL DEDUCTION PAYMENT METHOD</vt:lpstr>
      <vt:lpstr>PAYROLL DEDUCTION PAYMENT METHOD:  AUTHORIZE PAYROLL DEDUCTION</vt:lpstr>
      <vt:lpstr>ALMOST FINISHED!</vt:lpstr>
      <vt:lpstr>PowerPoint Presentation</vt:lpstr>
      <vt:lpstr>CONGRATULATIONS! YOU ARE A MEMBER!</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Karen Heavener</dc:creator>
  <cp:lastModifiedBy>Karen Heavener</cp:lastModifiedBy>
  <cp:revision>5</cp:revision>
  <cp:lastPrinted>2023-03-03T20:20:58Z</cp:lastPrinted>
  <dcterms:created xsi:type="dcterms:W3CDTF">2021-05-21T15:43:28Z</dcterms:created>
  <dcterms:modified xsi:type="dcterms:W3CDTF">2023-04-03T12:43:46Z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